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30"/>
  </p:notesMasterIdLst>
  <p:handoutMasterIdLst>
    <p:handoutMasterId r:id="rId31"/>
  </p:handoutMasterIdLst>
  <p:sldIdLst>
    <p:sldId id="271" r:id="rId5"/>
    <p:sldId id="370" r:id="rId6"/>
    <p:sldId id="325" r:id="rId7"/>
    <p:sldId id="326" r:id="rId8"/>
    <p:sldId id="373" r:id="rId9"/>
    <p:sldId id="371" r:id="rId10"/>
    <p:sldId id="404" r:id="rId11"/>
    <p:sldId id="330" r:id="rId12"/>
    <p:sldId id="375" r:id="rId13"/>
    <p:sldId id="364" r:id="rId14"/>
    <p:sldId id="337" r:id="rId15"/>
    <p:sldId id="377" r:id="rId16"/>
    <p:sldId id="365" r:id="rId17"/>
    <p:sldId id="379" r:id="rId18"/>
    <p:sldId id="268" r:id="rId19"/>
    <p:sldId id="340" r:id="rId20"/>
    <p:sldId id="390" r:id="rId21"/>
    <p:sldId id="400" r:id="rId22"/>
    <p:sldId id="372" r:id="rId23"/>
    <p:sldId id="388" r:id="rId24"/>
    <p:sldId id="406" r:id="rId25"/>
    <p:sldId id="345" r:id="rId26"/>
    <p:sldId id="261" r:id="rId27"/>
    <p:sldId id="374" r:id="rId28"/>
    <p:sldId id="405" r:id="rId29"/>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6" userDrawn="1">
          <p15:clr>
            <a:srgbClr val="A4A3A4"/>
          </p15:clr>
        </p15:guide>
        <p15:guide id="2" pos="3840" userDrawn="1">
          <p15:clr>
            <a:srgbClr val="A4A3A4"/>
          </p15:clr>
        </p15:guide>
        <p15:guide id="3" pos="4160" userDrawn="1">
          <p15:clr>
            <a:srgbClr val="A4A3A4"/>
          </p15:clr>
        </p15:guide>
        <p15:guide id="4" orient="horz" pos="3888" userDrawn="1">
          <p15:clr>
            <a:srgbClr val="A4A3A4"/>
          </p15:clr>
        </p15:guide>
        <p15:guide id="5" orient="horz" pos="3782" userDrawn="1">
          <p15:clr>
            <a:srgbClr val="A4A3A4"/>
          </p15:clr>
        </p15:guide>
        <p15:guide id="6" orient="horz" pos="2340" userDrawn="1">
          <p15:clr>
            <a:srgbClr val="A4A3A4"/>
          </p15:clr>
        </p15:guide>
        <p15:guide id="7" pos="6784" userDrawn="1">
          <p15:clr>
            <a:srgbClr val="A4A3A4"/>
          </p15:clr>
        </p15:guide>
        <p15:guide id="8" pos="3200" userDrawn="1">
          <p15:clr>
            <a:srgbClr val="A4A3A4"/>
          </p15:clr>
        </p15:guide>
        <p15:guide id="9" orient="horz" pos="2158" userDrawn="1">
          <p15:clr>
            <a:srgbClr val="A4A3A4"/>
          </p15:clr>
        </p15:guide>
        <p15:guide id="10" orient="horz" pos="840" userDrawn="1">
          <p15:clr>
            <a:srgbClr val="A4A3A4"/>
          </p15:clr>
        </p15:guide>
        <p15:guide id="11" orient="horz" pos="672" userDrawn="1">
          <p15:clr>
            <a:srgbClr val="A4A3A4"/>
          </p15:clr>
        </p15:guide>
        <p15:guide id="12" orient="horz" pos="216" userDrawn="1">
          <p15:clr>
            <a:srgbClr val="A4A3A4"/>
          </p15:clr>
        </p15:guide>
        <p15:guide id="13" pos="6247" userDrawn="1">
          <p15:clr>
            <a:srgbClr val="A4A3A4"/>
          </p15:clr>
        </p15:guide>
        <p15:guide id="14" pos="7412" userDrawn="1">
          <p15:clr>
            <a:srgbClr val="A4A3A4"/>
          </p15:clr>
        </p15:guide>
        <p15:guide id="15" pos="267" userDrawn="1">
          <p15:clr>
            <a:srgbClr val="A4A3A4"/>
          </p15:clr>
        </p15:guide>
        <p15:guide id="16" pos="2067" userDrawn="1">
          <p15:clr>
            <a:srgbClr val="A4A3A4"/>
          </p15:clr>
        </p15:guide>
        <p15:guide id="17" pos="5643" userDrawn="1">
          <p15:clr>
            <a:srgbClr val="A4A3A4"/>
          </p15:clr>
        </p15:guide>
        <p15:guide id="18" pos="206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767552" initials="A" lastIdx="14" clrIdx="0"/>
  <p:cmAuthor id="1" name="Jeffrey Oddo" initials="JO" lastIdx="0" clrIdx="1"/>
  <p:cmAuthor id="2" name="A611905" initials="A" lastIdx="15" clrIdx="2"/>
  <p:cmAuthor id="3" name="Gregg Feder" initials="GF" lastIdx="9" clrIdx="3"/>
  <p:cmAuthor id="4" name="Vicki Weinzierl-Jueckstock" initials="VW" lastIdx="121" clrIdx="4"/>
  <p:cmAuthor id="5" name="Krista Kobylas" initials="KK" lastIdx="43" clrIdx="5"/>
  <p:cmAuthor id="6" name="Haydn Nelson" initials="HN" lastIdx="75" clrIdx="6"/>
  <p:cmAuthor id="7" name="Barbara Greene" initials="BG" lastIdx="4" clrIdx="7"/>
  <p:cmAuthor id="8" name="Eisenhardt, Teri" initials="ET" lastIdx="5" clrIdx="8"/>
  <p:cmAuthor id="9" name="Eisenhardt, Teri" initials="ET [2]" lastIdx="1" clrIdx="9"/>
  <p:cmAuthor id="10" name="Kyle Gover" initials="KG" lastIdx="1" clrIdx="10"/>
  <p:cmAuthor id="11" name="Brooke Crestani" initials="BC" lastIdx="43" clrIdx="11">
    <p:extLst>
      <p:ext uri="{19B8F6BF-5375-455C-9EA6-DF929625EA0E}">
        <p15:presenceInfo xmlns:p15="http://schemas.microsoft.com/office/powerpoint/2012/main" userId="S::brooke.crestani@thomasarts.com::72a05562-68a7-4bde-bef5-e00873ecd125" providerId="AD"/>
      </p:ext>
    </p:extLst>
  </p:cmAuthor>
  <p:cmAuthor id="12" name="Tessa Karrington" initials="TK" lastIdx="3" clrIdx="12">
    <p:extLst>
      <p:ext uri="{19B8F6BF-5375-455C-9EA6-DF929625EA0E}">
        <p15:presenceInfo xmlns:p15="http://schemas.microsoft.com/office/powerpoint/2012/main" userId="S::tessa.karrington@thomasarts.com::26d57c4f-3d9f-4d63-a13d-6c67f4d3e142" providerId="AD"/>
      </p:ext>
    </p:extLst>
  </p:cmAuthor>
  <p:cmAuthor id="13" name="Mark Farr" initials="MF" lastIdx="1" clrIdx="13">
    <p:extLst>
      <p:ext uri="{19B8F6BF-5375-455C-9EA6-DF929625EA0E}">
        <p15:presenceInfo xmlns:p15="http://schemas.microsoft.com/office/powerpoint/2012/main" userId="S::mark.farr@thomasarts.com::32199d2a-19c1-4c3d-8a70-8611fd6c2210" providerId="AD"/>
      </p:ext>
    </p:extLst>
  </p:cmAuthor>
  <p:cmAuthor id="14" name="Trainor, Bryan J" initials="TBJ" lastIdx="13" clrIdx="14">
    <p:extLst>
      <p:ext uri="{19B8F6BF-5375-455C-9EA6-DF929625EA0E}">
        <p15:presenceInfo xmlns:p15="http://schemas.microsoft.com/office/powerpoint/2012/main" userId="S::TrainorB1@aetna.com::3fa91806-f25f-40a6-8f88-c6e7692dd2b4" providerId="AD"/>
      </p:ext>
    </p:extLst>
  </p:cmAuthor>
  <p:cmAuthor id="15" name="Weiler, Thomas M" initials="WTM" lastIdx="6" clrIdx="15">
    <p:extLst>
      <p:ext uri="{19B8F6BF-5375-455C-9EA6-DF929625EA0E}">
        <p15:presenceInfo xmlns:p15="http://schemas.microsoft.com/office/powerpoint/2012/main" userId="S::WeilerT@aetna.com::25911d92-6fb4-4c87-9c4f-b2dd6eddccc4" providerId="AD"/>
      </p:ext>
    </p:extLst>
  </p:cmAuthor>
  <p:cmAuthor id="16" name="Alex Ray" initials="AR" lastIdx="17" clrIdx="16">
    <p:extLst>
      <p:ext uri="{19B8F6BF-5375-455C-9EA6-DF929625EA0E}">
        <p15:presenceInfo xmlns:p15="http://schemas.microsoft.com/office/powerpoint/2012/main" userId="S::alex.ray@thomasarts.com::cff7c755-90d8-4d7d-a372-16451ec6ca63" providerId="AD"/>
      </p:ext>
    </p:extLst>
  </p:cmAuthor>
  <p:cmAuthor id="17" name="Mason, Kimberly C" initials="MKC" lastIdx="37" clrIdx="17">
    <p:extLst>
      <p:ext uri="{19B8F6BF-5375-455C-9EA6-DF929625EA0E}">
        <p15:presenceInfo xmlns:p15="http://schemas.microsoft.com/office/powerpoint/2012/main" userId="S::MasonK3@aetna.com::9aed5119-88ed-473d-ae62-e94cc43ae2d2" providerId="AD"/>
      </p:ext>
    </p:extLst>
  </p:cmAuthor>
  <p:cmAuthor id="18" name="Weinzierl-Jueckstock, Vicki M" initials="WVM" lastIdx="35" clrIdx="18">
    <p:extLst>
      <p:ext uri="{19B8F6BF-5375-455C-9EA6-DF929625EA0E}">
        <p15:presenceInfo xmlns:p15="http://schemas.microsoft.com/office/powerpoint/2012/main" userId="S::Weinzierl-JueckstockV@aetna.com::8ad85ddd-d9ac-49e2-a0d4-2bbac99c22b5" providerId="AD"/>
      </p:ext>
    </p:extLst>
  </p:cmAuthor>
  <p:cmAuthor id="19" name="Eisenhardt, Teri A" initials="EA" lastIdx="1" clrIdx="19">
    <p:extLst>
      <p:ext uri="{19B8F6BF-5375-455C-9EA6-DF929625EA0E}">
        <p15:presenceInfo xmlns:p15="http://schemas.microsoft.com/office/powerpoint/2012/main" userId="S-1-5-21-1770942971-1478760148-1298289222-1162371" providerId="AD"/>
      </p:ext>
    </p:extLst>
  </p:cmAuthor>
  <p:cmAuthor id="20" name="Eisenhardt, Teri A" initials="ETA" lastIdx="6" clrIdx="20">
    <p:extLst>
      <p:ext uri="{19B8F6BF-5375-455C-9EA6-DF929625EA0E}">
        <p15:presenceInfo xmlns:p15="http://schemas.microsoft.com/office/powerpoint/2012/main" userId="S-1-5-21-2702892183-608350096-274610827-7629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4098"/>
    <a:srgbClr val="FFFF99"/>
    <a:srgbClr val="414141"/>
    <a:srgbClr val="B18CC1"/>
    <a:srgbClr val="C2C0C0"/>
    <a:srgbClr val="AA0061"/>
    <a:srgbClr val="D20962"/>
    <a:srgbClr val="E46B95"/>
    <a:srgbClr val="E5B2CF"/>
    <a:srgbClr val="0085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18CED4-0A56-32B5-243C-6485AB2BC90F}" v="2" dt="2020-07-29T16:58:32.194"/>
    <p1510:client id="{639F1CBE-F40A-31ED-A95E-5B7726AD9E2F}" v="16" dt="2020-07-29T17:57:38.4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86" autoAdjust="0"/>
    <p:restoredTop sz="69764" autoAdjust="0"/>
  </p:normalViewPr>
  <p:slideViewPr>
    <p:cSldViewPr snapToGrid="0" snapToObjects="1">
      <p:cViewPr varScale="1">
        <p:scale>
          <a:sx n="74" d="100"/>
          <a:sy n="74" d="100"/>
        </p:scale>
        <p:origin x="728" y="176"/>
      </p:cViewPr>
      <p:guideLst>
        <p:guide orient="horz" pos="2286"/>
        <p:guide pos="3840"/>
        <p:guide pos="4160"/>
        <p:guide orient="horz" pos="3888"/>
        <p:guide orient="horz" pos="3782"/>
        <p:guide orient="horz" pos="2340"/>
        <p:guide pos="6784"/>
        <p:guide pos="3200"/>
        <p:guide orient="horz" pos="2158"/>
        <p:guide orient="horz" pos="840"/>
        <p:guide orient="horz" pos="672"/>
        <p:guide orient="horz" pos="216"/>
        <p:guide pos="6247"/>
        <p:guide pos="7412"/>
        <p:guide pos="267"/>
        <p:guide pos="2067"/>
        <p:guide pos="5643"/>
        <p:guide pos="206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248"/>
    </p:cViewPr>
  </p:sorterViewPr>
  <p:notesViewPr>
    <p:cSldViewPr snapToGrid="0" snapToObjects="1">
      <p:cViewPr>
        <p:scale>
          <a:sx n="100" d="100"/>
          <a:sy n="100" d="100"/>
        </p:scale>
        <p:origin x="8080" y="21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48666718-0C99-FE43-99C3-35EC6387CCC0}" type="datetimeFigureOut">
              <a:rPr lang="en-US" smtClean="0"/>
              <a:t>9/10/20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For Agent Use Only – Not intended for distribution to beneficiaries </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C29365-4ED7-4B49-82D9-92CD6B538A63}" type="slidenum">
              <a:rPr lang="en-US" smtClean="0"/>
              <a:t>‹#›</a:t>
            </a:fld>
            <a:endParaRPr lang="en-US" dirty="0"/>
          </a:p>
        </p:txBody>
      </p:sp>
    </p:spTree>
    <p:extLst>
      <p:ext uri="{BB962C8B-B14F-4D97-AF65-F5344CB8AC3E}">
        <p14:creationId xmlns:p14="http://schemas.microsoft.com/office/powerpoint/2010/main" val="8077180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6ABCF7F-C129-704C-961D-1546340879BE}" type="datetimeFigureOut">
              <a:rPr lang="en-US" smtClean="0"/>
              <a:t>9/10/20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For Agent Use Only – Not intended for distribution to beneficiaries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63757-1D20-ED4F-BE1E-2A4F3CD04102}" type="slidenum">
              <a:rPr lang="en-US" smtClean="0"/>
              <a:t>‹#›</a:t>
            </a:fld>
            <a:endParaRPr lang="en-US" dirty="0"/>
          </a:p>
        </p:txBody>
      </p:sp>
    </p:spTree>
    <p:extLst>
      <p:ext uri="{BB962C8B-B14F-4D97-AF65-F5344CB8AC3E}">
        <p14:creationId xmlns:p14="http://schemas.microsoft.com/office/powerpoint/2010/main" val="87859867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etnamedicare.com/findpharmac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rldefense.proofpoint.com/v2/url?u=http-3A__www.aetamedicare.com_formulary&amp;d=DwMGaQ&amp;c=wluqKIiwffOpZ6k5sqMWMBOn0vyYnlulRJmmvOXCFpM&amp;r=zZDCfJK8J49dANbrw3Z3u-xKrjvTxAwVxEqN8LxETyo&amp;m=GpqRajiwQI7Lepm0aqEJSJpPZtF4RtPNrrG9CvV_iHc&amp;s=7hJDLGPHns1KGZtOrG7ZxFumXTNAYKjGxyN3RxgBjyE&amp;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1</a:t>
            </a:fld>
            <a:endParaRPr lang="en-US" dirty="0"/>
          </a:p>
        </p:txBody>
      </p:sp>
      <p:sp>
        <p:nvSpPr>
          <p:cNvPr id="5"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6" name="Rectangle 5"/>
          <p:cNvSpPr>
            <a:spLocks noChangeArrowheads="1"/>
          </p:cNvSpPr>
          <p:nvPr/>
        </p:nvSpPr>
        <p:spPr bwMode="auto">
          <a:xfrm>
            <a:off x="453194" y="5620820"/>
            <a:ext cx="6074216" cy="21867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dirty="0"/>
          </a:p>
        </p:txBody>
      </p:sp>
      <p:sp>
        <p:nvSpPr>
          <p:cNvPr id="7" name="Footer Placeholder 6"/>
          <p:cNvSpPr>
            <a:spLocks noGrp="1"/>
          </p:cNvSpPr>
          <p:nvPr>
            <p:ph type="ftr" sz="quarter" idx="11"/>
          </p:nvPr>
        </p:nvSpPr>
        <p:spPr/>
        <p:txBody>
          <a:bodyPr/>
          <a:lstStyle/>
          <a:p>
            <a:r>
              <a:rPr lang="en-US" dirty="0"/>
              <a:t>For Agent Use Only – Not intended for distribution to beneficiaries</a:t>
            </a:r>
          </a:p>
          <a:p>
            <a:endParaRPr lang="en-US" dirty="0"/>
          </a:p>
        </p:txBody>
      </p:sp>
    </p:spTree>
    <p:extLst>
      <p:ext uri="{BB962C8B-B14F-4D97-AF65-F5344CB8AC3E}">
        <p14:creationId xmlns:p14="http://schemas.microsoft.com/office/powerpoint/2010/main" val="2455871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There are a few important terms to know so that you can understand your prescription drug benefits.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formulary is a list of drugs covered by your plan.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tier </a:t>
            </a:r>
            <a:r>
              <a:rPr lang="en-US" sz="1200" b="0" i="0" u="none" strike="noStrike" kern="1200" dirty="0">
                <a:solidFill>
                  <a:schemeClr val="tx1"/>
                </a:solidFill>
                <a:effectLst/>
                <a:latin typeface="+mn-lt"/>
                <a:ea typeface="+mn-ea"/>
                <a:cs typeface="+mn-cs"/>
              </a:rPr>
              <a:t>is a group of drugs on a formulary. Each group or tier requires a different level of payment. You might see the groups listed as generic drugs, brand-name drugs or preferred brand-name drugs. Higher tiers usually have higher cost sharing. For example, a drug on Tier 2 generally will cost more than a drug on Tier 1</a:t>
            </a:r>
            <a:r>
              <a:rPr lang="en-US" sz="1200" b="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Your network is made up by the pharmacy options you have for getting your prescription drugs. </a:t>
            </a:r>
          </a:p>
          <a:p>
            <a:endParaRPr lang="en-US" sz="1200" b="1"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You may get a one-time fill of a drug that isn’t covered on the formulary. This is known as the Transition Process.</a:t>
            </a:r>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10</a:t>
            </a:fld>
            <a:endParaRPr lang="en-US" dirty="0"/>
          </a:p>
        </p:txBody>
      </p:sp>
    </p:spTree>
    <p:extLst>
      <p:ext uri="{BB962C8B-B14F-4D97-AF65-F5344CB8AC3E}">
        <p14:creationId xmlns:p14="http://schemas.microsoft.com/office/powerpoint/2010/main" val="843240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11</a:t>
            </a:fld>
            <a:endParaRPr lang="en-US" dirty="0"/>
          </a:p>
        </p:txBody>
      </p:sp>
      <p:sp>
        <p:nvSpPr>
          <p:cNvPr id="5" name="Footer Placeholder 4"/>
          <p:cNvSpPr>
            <a:spLocks noGrp="1"/>
          </p:cNvSpPr>
          <p:nvPr>
            <p:ph type="ftr" sz="quarter" idx="11"/>
          </p:nvPr>
        </p:nvSpPr>
        <p:spPr/>
        <p:txBody>
          <a:bodyPr/>
          <a:lstStyle/>
          <a:p>
            <a:r>
              <a:rPr lang="en-US" dirty="0"/>
              <a:t>For Agent Use Only – Not intended for distribution to beneficiaries </a:t>
            </a:r>
          </a:p>
        </p:txBody>
      </p:sp>
      <p:sp>
        <p:nvSpPr>
          <p:cNvPr id="6"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{VO:} It’s important to understand the four stages of prescription drug coverage.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Stage 1 is the deductible stage. You will be in this stage until you have reached your deductible. In this stage, you’ll pay the full discounted costs of formulary drugs.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Stage 2 is the initial coverage stage. After you have reached your deductible, you’ll pay only part of the cost for your drugs in the form of a fixed amount. For example, $15.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Stage 3 is called the coverage gap, or sometimes the donut hole. You’ll enter this stage after your total yearly drug cost reaches $4,130. In this stage, you’ll pay a percentage of drug costs. For example, 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Stage 4 is catastrophic coverage. Once you’re out of the coverage gap, you will only pay a small amount for covered drugs for the rest of the year.</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995308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12</a:t>
            </a:fld>
            <a:endParaRPr lang="en-US" dirty="0"/>
          </a:p>
        </p:txBody>
      </p:sp>
      <p:sp>
        <p:nvSpPr>
          <p:cNvPr id="5" name="Footer Placeholder 4"/>
          <p:cNvSpPr>
            <a:spLocks noGrp="1"/>
          </p:cNvSpPr>
          <p:nvPr>
            <p:ph type="ftr" sz="quarter" idx="11"/>
          </p:nvPr>
        </p:nvSpPr>
        <p:spPr/>
        <p:txBody>
          <a:bodyPr/>
          <a:lstStyle/>
          <a:p>
            <a:r>
              <a:rPr lang="en-US" dirty="0"/>
              <a:t>For Agent Use Only – Not intended for distribution to beneficiaries </a:t>
            </a:r>
          </a:p>
        </p:txBody>
      </p:sp>
      <p:sp>
        <p:nvSpPr>
          <p:cNvPr id="6"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{VO:} Now that we’ve covered the basics of prescription drug coverage, let us welcome you to an incredible pharmacy network.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With over 65,000 pharmacies in our network, filling your prescriptions is convenient. And more than 23,500 offer preferred cost-sharing to give you the lowest price possible for your drugs.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Finding a network pharmacy near you is simple with our online network directory at </a:t>
            </a:r>
            <a:r>
              <a:rPr lang="en-US" sz="1200" b="1" u="sng" kern="1200" dirty="0">
                <a:solidFill>
                  <a:schemeClr val="tx1"/>
                </a:solidFill>
                <a:effectLst/>
                <a:latin typeface="+mn-lt"/>
                <a:ea typeface="+mn-ea"/>
                <a:cs typeface="+mn-cs"/>
                <a:hlinkClick r:id="rId3"/>
              </a:rPr>
              <a:t>AetnaMedicare.com</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7" name="Rectangle 6"/>
          <p:cNvSpPr>
            <a:spLocks noChangeArrowheads="1"/>
          </p:cNvSpPr>
          <p:nvPr/>
        </p:nvSpPr>
        <p:spPr bwMode="auto">
          <a:xfrm>
            <a:off x="545613" y="6774327"/>
            <a:ext cx="6070601" cy="1084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dirty="0"/>
          </a:p>
        </p:txBody>
      </p:sp>
    </p:spTree>
    <p:extLst>
      <p:ext uri="{BB962C8B-B14F-4D97-AF65-F5344CB8AC3E}">
        <p14:creationId xmlns:p14="http://schemas.microsoft.com/office/powerpoint/2010/main" val="257416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We want you to pay the lowest possible price for your drugs. You’ll typically pay less when you get your drugs at one of these retail pharmacies. With more than 20,000 preferred cost-sharing pharmacies, finding one is easy. Our network includes many local independent pharmacies, too.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your plan includes preferred pharmacies, you could get extra savings at these locations.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pharmacy networks may be different on our prescription drug plans. Ask a licensed Aetna agent to learn more about your Part D plan options.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13</a:t>
            </a:fld>
            <a:endParaRPr lang="en-US" dirty="0"/>
          </a:p>
        </p:txBody>
      </p:sp>
    </p:spTree>
    <p:extLst>
      <p:ext uri="{BB962C8B-B14F-4D97-AF65-F5344CB8AC3E}">
        <p14:creationId xmlns:p14="http://schemas.microsoft.com/office/powerpoint/2010/main" val="282835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[Remember these important formulary tips.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It’s important to be familiar with our formulary and check it when signing up for a new prescription.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 can view our formularies at </a:t>
            </a:r>
            <a:r>
              <a:rPr lang="en-US" sz="1200" b="1" u="sng" kern="1200" dirty="0">
                <a:solidFill>
                  <a:schemeClr val="tx1"/>
                </a:solidFill>
                <a:effectLst/>
                <a:latin typeface="+mn-lt"/>
                <a:ea typeface="+mn-ea"/>
                <a:cs typeface="+mn-cs"/>
                <a:hlinkClick r:id="rId3" tooltip="https://urldefense.proofpoint.com/v2/url?u=http-3A__www.aetamedicare.com_formulary&amp;d=DwMGaQ&amp;c=wluqKIiwffOpZ6k5sqMWMBOn0vyYnlulRJmmvOXCFpM&amp;r=zZDCfJK8J49dANbrw3Z3u-xKrjvTxAwVxEqN8LxETyo&amp;m=GpqRajiwQI7Lepm0aqEJSJpPZtF4RtPNrrG9CvV_iHc&amp;s=7hJDLGPHns1KGZtOrG7ZxFu"/>
              </a:rPr>
              <a:t>AetnaMedicare.com</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Keep in mind, sometimes formularies can change.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For the latest information, visit our website or call us 24/7 at 1-855-338-7027 (TTY: 711) to get help with your formulary.</a:t>
            </a:r>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14</a:t>
            </a:fld>
            <a:endParaRPr lang="en-US" dirty="0"/>
          </a:p>
        </p:txBody>
      </p:sp>
    </p:spTree>
    <p:extLst>
      <p:ext uri="{BB962C8B-B14F-4D97-AF65-F5344CB8AC3E}">
        <p14:creationId xmlns:p14="http://schemas.microsoft.com/office/powerpoint/2010/main" val="2945806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
        <p:nvSpPr>
          <p:cNvPr id="276" name="Google Shape;276;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For Agent Use Only – Not intended for distribution to beneficiaries </a:t>
            </a:r>
            <a:endParaRPr dirty="0"/>
          </a:p>
        </p:txBody>
      </p:sp>
      <p:sp>
        <p:nvSpPr>
          <p:cNvPr id="277" name="Google Shape;277;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{VO:} [There are a few more things you may need to know. Your plan may also have these drug coverage rules: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Prior authorization (PA)</a:t>
            </a:r>
            <a:endParaRPr sz="1200" dirty="0">
              <a:solidFill>
                <a:schemeClr val="dk1"/>
              </a:solidFill>
              <a:latin typeface="Calibri"/>
              <a:ea typeface="Calibri"/>
              <a:cs typeface="Calibri"/>
              <a:sym typeface="Calibri"/>
            </a:endParaRPr>
          </a:p>
          <a:p>
            <a:pPr marL="457200" lvl="1" indent="0" algn="l" rtl="0">
              <a:spcBef>
                <a:spcPts val="0"/>
              </a:spcBef>
              <a:spcAft>
                <a:spcPts val="0"/>
              </a:spcAft>
              <a:buNone/>
            </a:pPr>
            <a:r>
              <a:rPr lang="en-US" sz="1200" b="1" dirty="0">
                <a:solidFill>
                  <a:schemeClr val="dk1"/>
                </a:solidFill>
                <a:latin typeface="Calibri"/>
                <a:ea typeface="Calibri"/>
                <a:cs typeface="Calibri"/>
                <a:sym typeface="Calibri"/>
              </a:rPr>
              <a:t>Some drugs require prior authorization. Your doctor must first show a medical need for you to use the drug before the plan will cover it.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Quantity limits (QLs)</a:t>
            </a:r>
            <a:endParaRPr sz="1200" dirty="0">
              <a:solidFill>
                <a:schemeClr val="dk1"/>
              </a:solidFill>
              <a:latin typeface="Calibri"/>
              <a:ea typeface="Calibri"/>
              <a:cs typeface="Calibri"/>
              <a:sym typeface="Calibri"/>
            </a:endParaRPr>
          </a:p>
          <a:p>
            <a:pPr marL="457200" lvl="1" indent="0" algn="l" rtl="0">
              <a:spcBef>
                <a:spcPts val="0"/>
              </a:spcBef>
              <a:spcAft>
                <a:spcPts val="0"/>
              </a:spcAft>
              <a:buNone/>
            </a:pPr>
            <a:r>
              <a:rPr lang="en-US" sz="1200" b="1" dirty="0">
                <a:solidFill>
                  <a:schemeClr val="dk1"/>
                </a:solidFill>
                <a:latin typeface="Calibri"/>
                <a:ea typeface="Calibri"/>
                <a:cs typeface="Calibri"/>
                <a:sym typeface="Calibri"/>
              </a:rPr>
              <a:t>These place a limit on how much you can get at one time.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Step therapy (ST)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You must first try another drug on the plan’s formulary before you can move up a “step” to a higher tier drug.</a:t>
            </a:r>
          </a:p>
          <a:p>
            <a:pPr marL="0" lvl="0" indent="0" algn="l" rtl="0">
              <a:spcBef>
                <a:spcPts val="0"/>
              </a:spcBef>
              <a:spcAft>
                <a:spcPts val="0"/>
              </a:spcAft>
              <a:buNone/>
            </a:pPr>
            <a:endParaRPr lang="en-US"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To get more information about the drug coverage rules for your specific plan, you can view your drug list, also known as the formulary at </a:t>
            </a:r>
            <a:r>
              <a:rPr lang="en-US" sz="1200" b="1" dirty="0" err="1">
                <a:solidFill>
                  <a:schemeClr val="dk1"/>
                </a:solidFill>
                <a:latin typeface="Calibri"/>
                <a:ea typeface="Calibri"/>
                <a:cs typeface="Calibri"/>
                <a:sym typeface="Calibri"/>
              </a:rPr>
              <a:t>AetnaMedicare.com</a:t>
            </a:r>
            <a:r>
              <a:rPr lang="en-US" sz="1200" b="1" dirty="0">
                <a:solidFill>
                  <a:schemeClr val="dk1"/>
                </a:solidFill>
                <a:latin typeface="Calibri"/>
                <a:ea typeface="Calibri"/>
                <a:cs typeface="Calibri"/>
                <a:sym typeface="Calibri"/>
              </a:rPr>
              <a:t>/formulary</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3857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16</a:t>
            </a:fld>
            <a:endParaRPr lang="en-US" dirty="0"/>
          </a:p>
        </p:txBody>
      </p:sp>
      <p:sp>
        <p:nvSpPr>
          <p:cNvPr id="5" name="Footer Placeholder 4"/>
          <p:cNvSpPr>
            <a:spLocks noGrp="1"/>
          </p:cNvSpPr>
          <p:nvPr>
            <p:ph type="ftr" sz="quarter" idx="11"/>
          </p:nvPr>
        </p:nvSpPr>
        <p:spPr/>
        <p:txBody>
          <a:bodyPr/>
          <a:lstStyle/>
          <a:p>
            <a:r>
              <a:rPr lang="en-US" dirty="0"/>
              <a:t>For Agent Use Only – Not intended for distribution to beneficiaries </a:t>
            </a:r>
          </a:p>
        </p:txBody>
      </p:sp>
      <p:sp>
        <p:nvSpPr>
          <p:cNvPr id="6"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You may qualify for help with your Medicare drug costs if you have limited income and resources. Extra Help is a Medicare program that helps pay some Medicare prescription drug costs, such as: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Monthly plan premium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Yearly deductible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Coinsurance</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Copays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Coverage gap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To see if you qualify for Extra Help, call 1-800-MEDICARE, 24 hours a day, 7 days a week, call or visit your Social Security office or state Medicaid office, or visit </a:t>
            </a:r>
            <a:r>
              <a:rPr lang="en-US" sz="1200" b="1" kern="1200" dirty="0" err="1">
                <a:solidFill>
                  <a:schemeClr val="tx1"/>
                </a:solidFill>
                <a:effectLst/>
                <a:latin typeface="+mn-lt"/>
                <a:ea typeface="+mn-ea"/>
                <a:cs typeface="+mn-cs"/>
              </a:rPr>
              <a:t>Medicare.gov</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732735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{VO:} One way to get extra help is through an Aetna D-SNP.</a:t>
            </a:r>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17</a:t>
            </a:fld>
            <a:endParaRPr lang="en-US" dirty="0"/>
          </a:p>
        </p:txBody>
      </p:sp>
    </p:spTree>
    <p:extLst>
      <p:ext uri="{BB962C8B-B14F-4D97-AF65-F5344CB8AC3E}">
        <p14:creationId xmlns:p14="http://schemas.microsoft.com/office/powerpoint/2010/main" val="200066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18</a:t>
            </a:fld>
            <a:endParaRPr lang="en-US" dirty="0"/>
          </a:p>
        </p:txBody>
      </p:sp>
      <p:sp>
        <p:nvSpPr>
          <p:cNvPr id="5" name="Footer Placeholder 4"/>
          <p:cNvSpPr>
            <a:spLocks noGrp="1"/>
          </p:cNvSpPr>
          <p:nvPr>
            <p:ph type="ftr" sz="quarter" idx="11"/>
          </p:nvPr>
        </p:nvSpPr>
        <p:spPr/>
        <p:txBody>
          <a:bodyPr/>
          <a:lstStyle/>
          <a:p>
            <a:r>
              <a:rPr lang="en-US" dirty="0"/>
              <a:t>For Agent Use Only – Not intended for distribution to beneficiaries </a:t>
            </a:r>
          </a:p>
        </p:txBody>
      </p:sp>
      <p:sp>
        <p:nvSpPr>
          <p:cNvPr id="6"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{VO:} Do you have both Medicare and Medicaid? If so, you could qualify for a Dual Eligible Special Needs Plan, also known as a D-SNP. D-SNPs are specialized Medicare Advantage plans created for those who qualify for both Medicare and Medicaid. With a D-SNP, you could get extra benefits that go beyond Original Medicare. Talk with your broker to see if you qualify for an Aetna D-SNP.</a:t>
            </a:r>
          </a:p>
        </p:txBody>
      </p:sp>
    </p:spTree>
    <p:extLst>
      <p:ext uri="{BB962C8B-B14F-4D97-AF65-F5344CB8AC3E}">
        <p14:creationId xmlns:p14="http://schemas.microsoft.com/office/powerpoint/2010/main" val="4001580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{VO:} Now that you understand Medicare, it’s time to sign up.</a:t>
            </a:r>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19</a:t>
            </a:fld>
            <a:endParaRPr lang="en-US" dirty="0"/>
          </a:p>
        </p:txBody>
      </p:sp>
    </p:spTree>
    <p:extLst>
      <p:ext uri="{BB962C8B-B14F-4D97-AF65-F5344CB8AC3E}">
        <p14:creationId xmlns:p14="http://schemas.microsoft.com/office/powerpoint/2010/main" val="348345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Let’s begin with understanding Medicare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2</a:t>
            </a:fld>
            <a:endParaRPr lang="en-US" dirty="0"/>
          </a:p>
        </p:txBody>
      </p:sp>
    </p:spTree>
    <p:extLst>
      <p:ext uri="{BB962C8B-B14F-4D97-AF65-F5344CB8AC3E}">
        <p14:creationId xmlns:p14="http://schemas.microsoft.com/office/powerpoint/2010/main" val="2501569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20</a:t>
            </a:fld>
            <a:endParaRPr lang="en-US" dirty="0"/>
          </a:p>
        </p:txBody>
      </p:sp>
      <p:sp>
        <p:nvSpPr>
          <p:cNvPr id="5" name="Footer Placeholder 4"/>
          <p:cNvSpPr>
            <a:spLocks noGrp="1"/>
          </p:cNvSpPr>
          <p:nvPr>
            <p:ph type="ftr" sz="quarter" idx="11"/>
          </p:nvPr>
        </p:nvSpPr>
        <p:spPr/>
        <p:txBody>
          <a:bodyPr/>
          <a:lstStyle/>
          <a:p>
            <a:r>
              <a:rPr lang="en-US" dirty="0"/>
              <a:t>For Agent Use Only – Not intended for distribution to beneficiaries </a:t>
            </a:r>
          </a:p>
        </p:txBody>
      </p:sp>
      <p:sp>
        <p:nvSpPr>
          <p:cNvPr id="6"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Generally speaking, you can only enroll in a Medicare Advantage plan during specific times of the year.</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main enrollment time is the Annual Enrollment Period (AEP). This is when anyone can enroll in or disenroll from a Medicare plan.</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AEP runs from October 15 to December 7 each year. Coverage then begins January 1 of the following year.</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Initial Enrollment Period (IEP) is the 7-month period that begins 3 months before you turn 65. It also includes the month you turn 65 and ends 3 months after the month you turn 65. However, this timing could be different if your birthday is the first of the month. Please visit </a:t>
            </a:r>
            <a:r>
              <a:rPr lang="en-US" sz="1200" b="1" kern="1200" dirty="0" err="1">
                <a:solidFill>
                  <a:schemeClr val="tx1"/>
                </a:solidFill>
                <a:effectLst/>
                <a:latin typeface="+mn-lt"/>
                <a:ea typeface="+mn-ea"/>
                <a:cs typeface="+mn-cs"/>
              </a:rPr>
              <a:t>Medicare.gov</a:t>
            </a:r>
            <a:r>
              <a:rPr lang="en-US" sz="1200" b="1" kern="1200" dirty="0">
                <a:solidFill>
                  <a:schemeClr val="tx1"/>
                </a:solidFill>
                <a:effectLst/>
                <a:latin typeface="+mn-lt"/>
                <a:ea typeface="+mn-ea"/>
                <a:cs typeface="+mn-cs"/>
              </a:rPr>
              <a:t> for more details.</a:t>
            </a:r>
          </a:p>
          <a:p>
            <a:r>
              <a:rPr lang="en-US" sz="1200" b="1"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2929169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21</a:t>
            </a:fld>
            <a:endParaRPr lang="en-US" dirty="0"/>
          </a:p>
        </p:txBody>
      </p:sp>
      <p:sp>
        <p:nvSpPr>
          <p:cNvPr id="5" name="Footer Placeholder 4"/>
          <p:cNvSpPr>
            <a:spLocks noGrp="1"/>
          </p:cNvSpPr>
          <p:nvPr>
            <p:ph type="ftr" sz="quarter" idx="11"/>
          </p:nvPr>
        </p:nvSpPr>
        <p:spPr/>
        <p:txBody>
          <a:bodyPr/>
          <a:lstStyle/>
          <a:p>
            <a:r>
              <a:rPr lang="en-US" dirty="0"/>
              <a:t>For Agent Use Only – Not intended for distribution to beneficiaries </a:t>
            </a:r>
          </a:p>
        </p:txBody>
      </p:sp>
      <p:sp>
        <p:nvSpPr>
          <p:cNvPr id="6"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You have the option to download an enrollment kit. Inside you should find: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 Informed Choices section that explains everything you need to know before choosing your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Back to basics section that explains the basics of Medicare.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 Closer Look section provides a summary of your benefits. You can use this summary to get a general understanding of your coverage and responsibilities. It explains in general terms what Aetna covers and what you will need to pay for. Keep in mind, the Summary of Benefits doesn’t list every service or every exclusion. For specific information, you should refer to the plan’s Evidence of Coverage.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Learn about Medicare Star Ratings in the Star Ratings section.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Finally, a Rock Enrollment section to help you get started with your enrollment.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7" name="Rectangle 6"/>
          <p:cNvSpPr>
            <a:spLocks noChangeArrowheads="1"/>
          </p:cNvSpPr>
          <p:nvPr/>
        </p:nvSpPr>
        <p:spPr bwMode="auto">
          <a:xfrm>
            <a:off x="507706" y="5514535"/>
            <a:ext cx="6089650" cy="8458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dirty="0"/>
          </a:p>
        </p:txBody>
      </p:sp>
    </p:spTree>
    <p:extLst>
      <p:ext uri="{BB962C8B-B14F-4D97-AF65-F5344CB8AC3E}">
        <p14:creationId xmlns:p14="http://schemas.microsoft.com/office/powerpoint/2010/main" val="2114480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22</a:t>
            </a:fld>
            <a:endParaRPr lang="en-US" dirty="0"/>
          </a:p>
        </p:txBody>
      </p:sp>
      <p:sp>
        <p:nvSpPr>
          <p:cNvPr id="5" name="Footer Placeholder 4"/>
          <p:cNvSpPr>
            <a:spLocks noGrp="1"/>
          </p:cNvSpPr>
          <p:nvPr>
            <p:ph type="ftr" sz="quarter" idx="11"/>
          </p:nvPr>
        </p:nvSpPr>
        <p:spPr/>
        <p:txBody>
          <a:bodyPr/>
          <a:lstStyle/>
          <a:p>
            <a:r>
              <a:rPr lang="en-US" dirty="0"/>
              <a:t>For Agent Use Only – Not intended for distribution to beneficiaries </a:t>
            </a:r>
          </a:p>
        </p:txBody>
      </p:sp>
      <p:sp>
        <p:nvSpPr>
          <p:cNvPr id="6"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Medicare Star Ratings let you know about a plan’s quality.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Each year, Medicare rates all health and prescription drug plans based on a 5-star quality rating system.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Centers for Medicare and Medicaid Services (CMS), rates plans on a scale of 1 to 5 stars, with 5 stars being the highest quality. They use information from member satisfaction surveys, health plans and healthcare providers to give overall performance star ratings to plans. CMS Star Ratings can help you compare plans based on quality and performance. You can find Aetna plan Star Ratings in your area by visiting our site online.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90681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dirty="0"/>
          </a:p>
        </p:txBody>
      </p:sp>
      <p:sp>
        <p:nvSpPr>
          <p:cNvPr id="93" name="Google Shape;93;p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t>For Agent Use Only – Not intended for distribution to beneficiaries </a:t>
            </a:r>
            <a:endParaRPr dirty="0"/>
          </a:p>
        </p:txBody>
      </p:sp>
      <p:sp>
        <p:nvSpPr>
          <p:cNvPr id="94" name="Google Shape;94;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dk1"/>
                </a:solidFill>
                <a:latin typeface="Calibri"/>
                <a:ea typeface="Calibri"/>
                <a:cs typeface="Calibri"/>
                <a:sym typeface="Calibri"/>
              </a:rPr>
              <a:t>{VO:} </a:t>
            </a:r>
            <a:r>
              <a:rPr lang="en-US" sz="1200" kern="1200" dirty="0">
                <a:solidFill>
                  <a:schemeClr val="tx1"/>
                </a:solidFill>
                <a:effectLst/>
                <a:latin typeface="+mn-lt"/>
                <a:ea typeface="+mn-ea"/>
                <a:cs typeface="+mn-cs"/>
              </a:rPr>
              <a:t>Once you're a plan member, you'll get your ID card and occasional letters or phone calls from us and our partners. On the front of your member ID card, you can see your Plan and ID numbers, which you'll need to provide to your doctor. On the bottom left will be the contact information for you Primary Care Physician, or PCP. On the bottom right is your </a:t>
            </a:r>
            <a:r>
              <a:rPr lang="en-US" sz="1200" kern="1200">
                <a:solidFill>
                  <a:schemeClr val="tx1"/>
                </a:solidFill>
                <a:effectLst/>
                <a:latin typeface="+mn-lt"/>
                <a:ea typeface="+mn-ea"/>
                <a:cs typeface="+mn-cs"/>
              </a:rPr>
              <a:t>Contract PBP </a:t>
            </a:r>
            <a:r>
              <a:rPr lang="en-US" sz="1200" kern="1200" dirty="0">
                <a:solidFill>
                  <a:schemeClr val="tx1"/>
                </a:solidFill>
                <a:effectLst/>
                <a:latin typeface="+mn-lt"/>
                <a:ea typeface="+mn-ea"/>
                <a:cs typeface="+mn-cs"/>
              </a:rPr>
              <a:t>number, which you will need whenever you are using our online tools. </a:t>
            </a:r>
            <a:r>
              <a:rPr lang="en-US" sz="1200" kern="1200" dirty="0">
                <a:solidFill>
                  <a:srgbClr val="FF0000"/>
                </a:solidFill>
                <a:effectLst/>
                <a:latin typeface="+mn-lt"/>
                <a:ea typeface="+mn-ea"/>
                <a:cs typeface="+mn-cs"/>
              </a:rPr>
              <a:t>You can also</a:t>
            </a:r>
            <a:r>
              <a:rPr lang="en-US" sz="1200" kern="1200" dirty="0">
                <a:solidFill>
                  <a:schemeClr val="tx1"/>
                </a:solidFill>
                <a:effectLst/>
                <a:latin typeface="+mn-lt"/>
                <a:ea typeface="+mn-ea"/>
                <a:cs typeface="+mn-cs"/>
              </a:rPr>
              <a:t> easily find important numbers for customer service and the 24/7 nurse line on the back of the card.</a:t>
            </a: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92071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24</a:t>
            </a:fld>
            <a:endParaRPr lang="en-US" dirty="0"/>
          </a:p>
        </p:txBody>
      </p:sp>
    </p:spTree>
    <p:extLst>
      <p:ext uri="{BB962C8B-B14F-4D97-AF65-F5344CB8AC3E}">
        <p14:creationId xmlns:p14="http://schemas.microsoft.com/office/powerpoint/2010/main" val="2162679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25</a:t>
            </a:fld>
            <a:endParaRPr lang="en-US" dirty="0"/>
          </a:p>
        </p:txBody>
      </p:sp>
    </p:spTree>
    <p:extLst>
      <p:ext uri="{BB962C8B-B14F-4D97-AF65-F5344CB8AC3E}">
        <p14:creationId xmlns:p14="http://schemas.microsoft.com/office/powerpoint/2010/main" val="352925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3</a:t>
            </a:fld>
            <a:endParaRPr lang="en-US" dirty="0"/>
          </a:p>
        </p:txBody>
      </p:sp>
      <p:sp>
        <p:nvSpPr>
          <p:cNvPr id="5" name="Footer Placeholder 4"/>
          <p:cNvSpPr>
            <a:spLocks noGrp="1"/>
          </p:cNvSpPr>
          <p:nvPr>
            <p:ph type="ftr" sz="quarter" idx="11"/>
          </p:nvPr>
        </p:nvSpPr>
        <p:spPr/>
        <p:txBody>
          <a:bodyPr/>
          <a:lstStyle/>
          <a:p>
            <a:r>
              <a:rPr lang="en-US" dirty="0"/>
              <a:t>For Agent Use Only – Not intended for distribution to beneficiaries </a:t>
            </a:r>
          </a:p>
        </p:txBody>
      </p:sp>
      <p:sp>
        <p:nvSpPr>
          <p:cNvPr id="6"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{VO:} There are a few important terms you need to know to understand your Medicare coverage.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premium is a fixed monthly amount that pays for your insurance coverage. Your part B premium is deducted from your Social Security check. However, if you sign up for different coverage options, you may be required to pay additional premiums.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Your deductible is the amount you are responsible to pay for covered health care services before your insurance plan starts to pay.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copayment, also known as copay, is the amount you may have to pay as your share of the total cost for a medical service or supplies. This includes doctor visits, hospital outpatient visits or prescription drugs. A copayment is a set amount, not a percentage. For example, you might pay $10 or $20 for a doctor’s visit or a prescription drug.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Coinsurance is an amount you may be required to pay as your share of the cost for services or prescription drugs, after your reach your deductible. Coinsurance is usually a percentage (for example, 20%).</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applicable, the copayment or coinsurance is paid after you reach your deductible.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7" name="Rectangle 6"/>
          <p:cNvSpPr>
            <a:spLocks noChangeArrowheads="1"/>
          </p:cNvSpPr>
          <p:nvPr/>
        </p:nvSpPr>
        <p:spPr bwMode="auto">
          <a:xfrm>
            <a:off x="409917" y="5622792"/>
            <a:ext cx="6089650" cy="11815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dirty="0"/>
          </a:p>
        </p:txBody>
      </p:sp>
    </p:spTree>
    <p:extLst>
      <p:ext uri="{BB962C8B-B14F-4D97-AF65-F5344CB8AC3E}">
        <p14:creationId xmlns:p14="http://schemas.microsoft.com/office/powerpoint/2010/main" val="123337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4</a:t>
            </a:fld>
            <a:endParaRPr lang="en-US" dirty="0"/>
          </a:p>
        </p:txBody>
      </p:sp>
      <p:sp>
        <p:nvSpPr>
          <p:cNvPr id="5" name="Footer Placeholder 4"/>
          <p:cNvSpPr>
            <a:spLocks noGrp="1"/>
          </p:cNvSpPr>
          <p:nvPr>
            <p:ph type="ftr" sz="quarter" idx="11"/>
          </p:nvPr>
        </p:nvSpPr>
        <p:spPr/>
        <p:txBody>
          <a:bodyPr/>
          <a:lstStyle/>
          <a:p>
            <a:r>
              <a:rPr lang="en-US" dirty="0"/>
              <a:t>For Agent Use Only – Not intended for distribution to beneficiaries </a:t>
            </a:r>
          </a:p>
        </p:txBody>
      </p:sp>
      <p:sp>
        <p:nvSpPr>
          <p:cNvPr id="6"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{VO:} Medicare can be complicated. Let’s simplify it by learning about the four parts of Medicare: A, B, C and 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Government programs, or Original Medicare, include Part A and Part B. Part A, your Hospital care, covers things like inpatient care in hospitals</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skilled nursing facility care, hospice care, and home health care.</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Part B is your Medical care and may require a premium. It covers services from doctors and other health care providers, outpatient and home health care, durable medical equipment, and even some preventive services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Part C are private medical plans, sometimes referred to as Medicare Advantage, and are run by private insurance companies. These include Part A and Part B benefits and often other services as well. Some Part C plans include Medicare Part D, which is for prescription drug coverage. Enrolling in Part D gives you access to some extra benefits and services, like full or partial coverage for the cost of prescription drugs and may help protect against higher costs in the future.</a:t>
            </a:r>
          </a:p>
        </p:txBody>
      </p:sp>
      <p:sp>
        <p:nvSpPr>
          <p:cNvPr id="7" name="Rectangle 6"/>
          <p:cNvSpPr>
            <a:spLocks noChangeArrowheads="1"/>
          </p:cNvSpPr>
          <p:nvPr/>
        </p:nvSpPr>
        <p:spPr bwMode="auto">
          <a:xfrm>
            <a:off x="459398" y="6911781"/>
            <a:ext cx="6062980" cy="895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6661" tIns="48331" rIns="96661" bIns="48331"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US" altLang="en-US" dirty="0"/>
          </a:p>
        </p:txBody>
      </p:sp>
    </p:spTree>
    <p:extLst>
      <p:ext uri="{BB962C8B-B14F-4D97-AF65-F5344CB8AC3E}">
        <p14:creationId xmlns:p14="http://schemas.microsoft.com/office/powerpoint/2010/main" val="379457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{VO:} Now let’s learn about Medicare Advantage</a:t>
            </a:r>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5</a:t>
            </a:fld>
            <a:endParaRPr lang="en-US" dirty="0"/>
          </a:p>
        </p:txBody>
      </p:sp>
    </p:spTree>
    <p:extLst>
      <p:ext uri="{BB962C8B-B14F-4D97-AF65-F5344CB8AC3E}">
        <p14:creationId xmlns:p14="http://schemas.microsoft.com/office/powerpoint/2010/main" val="2701920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{VO:} Medicare Advantage is a lot like Original Medicare, but often with more benefits. Medicare Advantage plans typically cover things that Original Medicare (Parts A and B) doesn’t — like dental, hearing and vision care and fitness memberships. Many insurance companies also combine prescription drug coverage (Medicare Part D) and medical coverage in their plans.</a:t>
            </a:r>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6</a:t>
            </a:fld>
            <a:endParaRPr lang="en-US" dirty="0"/>
          </a:p>
        </p:txBody>
      </p:sp>
    </p:spTree>
    <p:extLst>
      <p:ext uri="{BB962C8B-B14F-4D97-AF65-F5344CB8AC3E}">
        <p14:creationId xmlns:p14="http://schemas.microsoft.com/office/powerpoint/2010/main" val="759266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Aetna, we have a unique approach to health. We offer Medicare Advantage plans that connect you with the doctors, pharmacists, and health and wellness providers involved in your care to help ensure a more personalized approach to your health. We deliver a total and connected approach to health by using technology and data to help you manage your health care experience and make care more connected and personal for you, providing reminders and suggestions for medical appointments and other next steps to help keep you on a path to better health, using advanced data and tools to help members, helping members to find and access community health resources, helping members navigate the health care system, and creating a seamless health experience by connecting you to care in-person, over-the-phone or online.</a:t>
            </a:r>
          </a:p>
          <a:p>
            <a:endParaRPr lang="en-US" dirty="0"/>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7</a:t>
            </a:fld>
            <a:endParaRPr lang="en-US" dirty="0"/>
          </a:p>
        </p:txBody>
      </p:sp>
    </p:spTree>
    <p:extLst>
      <p:ext uri="{BB962C8B-B14F-4D97-AF65-F5344CB8AC3E}">
        <p14:creationId xmlns:p14="http://schemas.microsoft.com/office/powerpoint/2010/main" val="3801215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4" name="Slide Number Placeholder 3"/>
          <p:cNvSpPr>
            <a:spLocks noGrp="1"/>
          </p:cNvSpPr>
          <p:nvPr>
            <p:ph type="sldNum" sz="quarter" idx="10"/>
          </p:nvPr>
        </p:nvSpPr>
        <p:spPr/>
        <p:txBody>
          <a:bodyPr/>
          <a:lstStyle/>
          <a:p>
            <a:fld id="{60163757-1D20-ED4F-BE1E-2A4F3CD04102}" type="slidenum">
              <a:rPr lang="en-US" smtClean="0"/>
              <a:t>8</a:t>
            </a:fld>
            <a:endParaRPr lang="en-US" dirty="0"/>
          </a:p>
        </p:txBody>
      </p:sp>
      <p:sp>
        <p:nvSpPr>
          <p:cNvPr id="5" name="Footer Placeholder 4"/>
          <p:cNvSpPr>
            <a:spLocks noGrp="1"/>
          </p:cNvSpPr>
          <p:nvPr>
            <p:ph type="ftr" sz="quarter" idx="11"/>
          </p:nvPr>
        </p:nvSpPr>
        <p:spPr/>
        <p:txBody>
          <a:bodyPr/>
          <a:lstStyle/>
          <a:p>
            <a:r>
              <a:rPr lang="en-US" dirty="0"/>
              <a:t>For Agent Use Only – Not intended for distribution to beneficiaries </a:t>
            </a:r>
          </a:p>
        </p:txBody>
      </p:sp>
      <p:sp>
        <p:nvSpPr>
          <p:cNvPr id="6"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 There are different types of Medicare Advantage (MA) plans. Let’s learn about the three that Aetna may offer in your area.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If you choose a Health Maintenance Organization plan or HMO, you’ll use doctors in the plan’s network. You might need a referral to see a specialist.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With a Health Maintenance Organization with a Point of Service plan or HMO-POS, you’ll also use doctors in the plan’s network. You may go out of the network for certain services, but often for a higher copay or co-insurance, and going out of network may require a referral from your primary care physician.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 Preferred Provider Organization plan or PPO lets you use doctors and hospitals out of the plan’s network, but often for a higher </a:t>
            </a:r>
            <a:r>
              <a:rPr lang="en-US" sz="1200" b="1" kern="1200" dirty="0">
                <a:solidFill>
                  <a:srgbClr val="FF0000"/>
                </a:solidFill>
                <a:effectLst/>
                <a:latin typeface="+mn-lt"/>
                <a:ea typeface="+mn-ea"/>
                <a:cs typeface="+mn-cs"/>
              </a:rPr>
              <a:t>out of pocket cost</a:t>
            </a:r>
            <a:r>
              <a:rPr lang="en-US" sz="1200" b="1" kern="1200" dirty="0">
                <a:solidFill>
                  <a:schemeClr val="tx1"/>
                </a:solidFill>
                <a:effectLst/>
                <a:latin typeface="+mn-lt"/>
                <a:ea typeface="+mn-ea"/>
                <a:cs typeface="+mn-cs"/>
              </a:rPr>
              <a:t>. In most cases, you do not need a referral to see a specialist.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67204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{VO:} Let’s learn about Medicare Part D</a:t>
            </a:r>
            <a:endParaRPr lang="en-US" sz="120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r>
              <a:rPr lang="en-US" dirty="0"/>
              <a:t>For Agent Use Only – Not intended for distribution to beneficiaries </a:t>
            </a:r>
          </a:p>
        </p:txBody>
      </p:sp>
      <p:sp>
        <p:nvSpPr>
          <p:cNvPr id="5" name="Slide Number Placeholder 4"/>
          <p:cNvSpPr>
            <a:spLocks noGrp="1"/>
          </p:cNvSpPr>
          <p:nvPr>
            <p:ph type="sldNum" sz="quarter" idx="5"/>
          </p:nvPr>
        </p:nvSpPr>
        <p:spPr/>
        <p:txBody>
          <a:bodyPr/>
          <a:lstStyle/>
          <a:p>
            <a:fld id="{60163757-1D20-ED4F-BE1E-2A4F3CD04102}" type="slidenum">
              <a:rPr lang="en-US" smtClean="0"/>
              <a:t>9</a:t>
            </a:fld>
            <a:endParaRPr lang="en-US" dirty="0"/>
          </a:p>
        </p:txBody>
      </p:sp>
    </p:spTree>
    <p:extLst>
      <p:ext uri="{BB962C8B-B14F-4D97-AF65-F5344CB8AC3E}">
        <p14:creationId xmlns:p14="http://schemas.microsoft.com/office/powerpoint/2010/main" val="3537692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descr="A picture containing object, clock&#10;&#10;Description automatically generated">
            <a:extLst>
              <a:ext uri="{FF2B5EF4-FFF2-40B4-BE49-F238E27FC236}">
                <a16:creationId xmlns:a16="http://schemas.microsoft.com/office/drawing/2014/main" id="{2DEBA1F5-AC73-344B-8280-5CC337BE3B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2035" y="6281455"/>
            <a:ext cx="1590828" cy="362355"/>
          </a:xfrm>
          <a:prstGeom prst="rect">
            <a:avLst/>
          </a:prstGeom>
        </p:spPr>
      </p:pic>
      <p:cxnSp>
        <p:nvCxnSpPr>
          <p:cNvPr id="4" name="Straight Connector 3">
            <a:extLst>
              <a:ext uri="{FF2B5EF4-FFF2-40B4-BE49-F238E27FC236}">
                <a16:creationId xmlns:a16="http://schemas.microsoft.com/office/drawing/2014/main" id="{A99FC449-3636-AC44-8FC1-D60F2A840145}"/>
              </a:ext>
            </a:extLst>
          </p:cNvPr>
          <p:cNvCxnSpPr>
            <a:cxnSpLocks/>
          </p:cNvCxnSpPr>
          <p:nvPr userDrawn="1"/>
        </p:nvCxnSpPr>
        <p:spPr>
          <a:xfrm>
            <a:off x="382035" y="6113622"/>
            <a:ext cx="11427930" cy="0"/>
          </a:xfrm>
          <a:prstGeom prst="line">
            <a:avLst/>
          </a:prstGeom>
          <a:ln w="6350" cmpd="sng">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o Logo 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DB87BF-2EF4-9E4F-9DD7-973DE45AA9BB}"/>
              </a:ext>
            </a:extLst>
          </p:cNvPr>
          <p:cNvSpPr txBox="1"/>
          <p:nvPr userDrawn="1"/>
        </p:nvSpPr>
        <p:spPr>
          <a:xfrm>
            <a:off x="674798" y="6567055"/>
            <a:ext cx="0" cy="0"/>
          </a:xfrm>
          <a:prstGeom prst="rect">
            <a:avLst/>
          </a:prstGeom>
          <a:noFill/>
        </p:spPr>
        <p:txBody>
          <a:bodyPr wrap="none" lIns="0" tIns="0" rIns="0" bIns="0" rtlCol="0">
            <a:noAutofit/>
          </a:bodyPr>
          <a:lstStyle/>
          <a:p>
            <a:pPr defTabSz="456758" fontAlgn="base">
              <a:spcBef>
                <a:spcPts val="1200"/>
              </a:spcBef>
            </a:pPr>
            <a:endParaRPr lang="en-US" dirty="0">
              <a:solidFill>
                <a:schemeClr val="tx2"/>
              </a:solidFill>
              <a:latin typeface="Open Sans Light"/>
              <a:cs typeface="Open Sans Light"/>
            </a:endParaRPr>
          </a:p>
        </p:txBody>
      </p:sp>
    </p:spTree>
    <p:extLst>
      <p:ext uri="{BB962C8B-B14F-4D97-AF65-F5344CB8AC3E}">
        <p14:creationId xmlns:p14="http://schemas.microsoft.com/office/powerpoint/2010/main" val="281544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Content Placeholder 8"/>
          <p:cNvSpPr txBox="1">
            <a:spLocks/>
          </p:cNvSpPr>
          <p:nvPr/>
        </p:nvSpPr>
        <p:spPr>
          <a:xfrm>
            <a:off x="11156637" y="6347281"/>
            <a:ext cx="734495"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800" dirty="0">
                <a:solidFill>
                  <a:srgbClr val="414141"/>
                </a:solidFill>
                <a:latin typeface="Open Sans Light"/>
                <a:cs typeface="Open Sans Light"/>
              </a:rPr>
              <a:t> </a:t>
            </a:r>
            <a:fld id="{38743595-4496-5147-A886-7D133864DF76}" type="slidenum">
              <a:rPr lang="en-US" sz="1100" smtClean="0">
                <a:solidFill>
                  <a:srgbClr val="3F3F3F"/>
                </a:solidFill>
                <a:latin typeface="+mn-lt"/>
                <a:cs typeface="Open Sans Light"/>
              </a:rPr>
              <a:pPr algn="r"/>
              <a:t>‹#›</a:t>
            </a:fld>
            <a:endParaRPr lang="en-US" sz="1100" dirty="0">
              <a:solidFill>
                <a:srgbClr val="414141"/>
              </a:solidFill>
              <a:latin typeface="+mn-lt"/>
              <a:cs typeface="Open Sans Light"/>
            </a:endParaRPr>
          </a:p>
        </p:txBody>
      </p:sp>
      <p:sp>
        <p:nvSpPr>
          <p:cNvPr id="2" name="MSIPCMContentMarking" descr="{&quot;HashCode&quot;:-356254672,&quot;Placement&quot;:&quot;Footer&quot;}">
            <a:extLst>
              <a:ext uri="{FF2B5EF4-FFF2-40B4-BE49-F238E27FC236}">
                <a16:creationId xmlns:a16="http://schemas.microsoft.com/office/drawing/2014/main" id="{5642F5E3-D8D5-408D-959B-18210D1B1588}"/>
              </a:ext>
            </a:extLst>
          </p:cNvPr>
          <p:cNvSpPr txBox="1"/>
          <p:nvPr userDrawn="1"/>
        </p:nvSpPr>
        <p:spPr>
          <a:xfrm>
            <a:off x="0" y="6629836"/>
            <a:ext cx="709159" cy="228163"/>
          </a:xfrm>
          <a:prstGeom prst="rect">
            <a:avLst/>
          </a:prstGeom>
          <a:noFill/>
        </p:spPr>
        <p:txBody>
          <a:bodyPr vert="horz" wrap="square" lIns="0" tIns="0" rIns="0" bIns="0" rtlCol="0" anchor="ctr" anchorCtr="1">
            <a:noAutofit/>
          </a:bodyPr>
          <a:lstStyle/>
          <a:p>
            <a:pPr algn="l" defTabSz="456758" fontAlgn="base">
              <a:spcBef>
                <a:spcPts val="0"/>
              </a:spcBef>
              <a:spcAft>
                <a:spcPts val="0"/>
              </a:spcAft>
            </a:pPr>
            <a:r>
              <a:rPr lang="en-US" sz="800" dirty="0">
                <a:solidFill>
                  <a:srgbClr val="414141"/>
                </a:solidFill>
                <a:latin typeface="Calibri" panose="020F0502020204030204" pitchFamily="34" charset="0"/>
                <a:cs typeface="Open Sans Light"/>
              </a:rPr>
              <a:t>Proprietary</a:t>
            </a:r>
          </a:p>
        </p:txBody>
      </p:sp>
    </p:spTree>
    <p:extLst>
      <p:ext uri="{BB962C8B-B14F-4D97-AF65-F5344CB8AC3E}">
        <p14:creationId xmlns:p14="http://schemas.microsoft.com/office/powerpoint/2010/main" val="1505458322"/>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59"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p:titleStyle>
    <p:body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xml"/><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D0F2CF-46A0-FB4B-95E9-64FDFB554E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66" y="-1"/>
            <a:ext cx="12182835" cy="6858001"/>
          </a:xfrm>
          <a:prstGeom prst="rect">
            <a:avLst/>
          </a:prstGeom>
        </p:spPr>
      </p:pic>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1608538803"/>
              </p:ext>
            </p:extLst>
          </p:nvPr>
        </p:nvGraphicFramePr>
        <p:xfrm>
          <a:off x="1525590" y="1590"/>
          <a:ext cx="1588" cy="1588"/>
        </p:xfrm>
        <a:graphic>
          <a:graphicData uri="http://schemas.openxmlformats.org/presentationml/2006/ole">
            <mc:AlternateContent xmlns:mc="http://schemas.openxmlformats.org/markup-compatibility/2006">
              <mc:Choice xmlns:v="urn:schemas-microsoft-com:vml" Requires="v">
                <p:oleObj spid="_x0000_s7182"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1525590" y="1590"/>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1524003" y="1"/>
            <a:ext cx="158751" cy="15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spcBef>
                <a:spcPct val="0"/>
              </a:spcBef>
              <a:spcAft>
                <a:spcPct val="0"/>
              </a:spcAft>
            </a:pPr>
            <a:endParaRPr lang="en-US" sz="4400" dirty="0">
              <a:latin typeface="Domaine Display Bold"/>
              <a:cs typeface="Open Sans Bold"/>
              <a:sym typeface="Domaine Display Bold"/>
            </a:endParaRPr>
          </a:p>
        </p:txBody>
      </p:sp>
      <p:sp>
        <p:nvSpPr>
          <p:cNvPr id="4" name="TextBox 3">
            <a:extLst>
              <a:ext uri="{FF2B5EF4-FFF2-40B4-BE49-F238E27FC236}">
                <a16:creationId xmlns:a16="http://schemas.microsoft.com/office/drawing/2014/main" id="{6F86121A-7B36-8A41-9BE4-1771D71AAF6B}"/>
              </a:ext>
            </a:extLst>
          </p:cNvPr>
          <p:cNvSpPr txBox="1"/>
          <p:nvPr/>
        </p:nvSpPr>
        <p:spPr>
          <a:xfrm>
            <a:off x="2862146" y="4572000"/>
            <a:ext cx="0" cy="0"/>
          </a:xfrm>
          <a:prstGeom prst="rect">
            <a:avLst/>
          </a:prstGeom>
          <a:noFill/>
        </p:spPr>
        <p:txBody>
          <a:bodyPr wrap="none" lIns="0" tIns="0" rIns="0" bIns="0" rtlCol="0">
            <a:noAutofit/>
          </a:bodyPr>
          <a:lstStyle/>
          <a:p>
            <a:pPr defTabSz="456758" fontAlgn="base">
              <a:spcBef>
                <a:spcPts val="1200"/>
              </a:spcBef>
            </a:pPr>
            <a:endParaRPr lang="en-US" dirty="0">
              <a:solidFill>
                <a:schemeClr val="tx2"/>
              </a:solidFill>
              <a:latin typeface="Open Sans Light"/>
              <a:cs typeface="Open Sans Light"/>
            </a:endParaRPr>
          </a:p>
        </p:txBody>
      </p:sp>
      <p:sp>
        <p:nvSpPr>
          <p:cNvPr id="15" name="TextBox 14">
            <a:extLst>
              <a:ext uri="{FF2B5EF4-FFF2-40B4-BE49-F238E27FC236}">
                <a16:creationId xmlns:a16="http://schemas.microsoft.com/office/drawing/2014/main" id="{E9D2941D-8104-D145-9758-94A41F443852}"/>
              </a:ext>
            </a:extLst>
          </p:cNvPr>
          <p:cNvSpPr txBox="1"/>
          <p:nvPr/>
        </p:nvSpPr>
        <p:spPr>
          <a:xfrm>
            <a:off x="12891" y="3951027"/>
            <a:ext cx="12182833" cy="994707"/>
          </a:xfrm>
          <a:prstGeom prst="rect">
            <a:avLst/>
          </a:prstGeom>
          <a:noFill/>
        </p:spPr>
        <p:txBody>
          <a:bodyPr wrap="square" lIns="0" tIns="0" rIns="0" bIns="0" rtlCol="0" anchor="t">
            <a:noAutofit/>
          </a:bodyPr>
          <a:lstStyle/>
          <a:p>
            <a:pPr algn="ctr" defTabSz="456758" fontAlgn="base">
              <a:spcBef>
                <a:spcPts val="1200"/>
              </a:spcBef>
            </a:pPr>
            <a:r>
              <a:rPr lang="en-US" sz="5400" dirty="0">
                <a:solidFill>
                  <a:schemeClr val="bg1"/>
                </a:solidFill>
                <a:latin typeface="Domaine Display" panose="020A0803080505060203" pitchFamily="18" charset="77"/>
                <a:ea typeface="Open Sans Light" panose="020B0306030504020204" pitchFamily="34" charset="0"/>
                <a:cs typeface="Open Sans Light" panose="020B0306030504020204" pitchFamily="34" charset="0"/>
              </a:rPr>
              <a:t>2021 Medicare Advantage Plans</a:t>
            </a:r>
          </a:p>
        </p:txBody>
      </p:sp>
      <p:pic>
        <p:nvPicPr>
          <p:cNvPr id="17" name="Picture 16">
            <a:extLst>
              <a:ext uri="{FF2B5EF4-FFF2-40B4-BE49-F238E27FC236}">
                <a16:creationId xmlns:a16="http://schemas.microsoft.com/office/drawing/2014/main" id="{879EE84E-6EF3-E344-A8E0-B380083EDF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9973" y="5632149"/>
            <a:ext cx="2360025" cy="539434"/>
          </a:xfrm>
          <a:prstGeom prst="rect">
            <a:avLst/>
          </a:prstGeom>
        </p:spPr>
      </p:pic>
      <p:sp>
        <p:nvSpPr>
          <p:cNvPr id="5" name="TextBox 4">
            <a:extLst>
              <a:ext uri="{FF2B5EF4-FFF2-40B4-BE49-F238E27FC236}">
                <a16:creationId xmlns:a16="http://schemas.microsoft.com/office/drawing/2014/main" id="{804B6D15-B36A-4D42-8030-3421A1605D54}"/>
              </a:ext>
            </a:extLst>
          </p:cNvPr>
          <p:cNvSpPr txBox="1"/>
          <p:nvPr/>
        </p:nvSpPr>
        <p:spPr>
          <a:xfrm>
            <a:off x="8925636" y="6171583"/>
            <a:ext cx="2952420" cy="421241"/>
          </a:xfrm>
          <a:prstGeom prst="rect">
            <a:avLst/>
          </a:prstGeom>
          <a:noFill/>
        </p:spPr>
        <p:txBody>
          <a:bodyPr wrap="square" lIns="0" tIns="0" rIns="0" bIns="0" rtlCol="0">
            <a:no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Y0001_6013_21105_2021_M</a:t>
            </a:r>
          </a:p>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72.35.784.1-SCPEP</a:t>
            </a:r>
          </a:p>
        </p:txBody>
      </p:sp>
      <p:sp>
        <p:nvSpPr>
          <p:cNvPr id="9" name="TextBox 8">
            <a:extLst>
              <a:ext uri="{FF2B5EF4-FFF2-40B4-BE49-F238E27FC236}">
                <a16:creationId xmlns:a16="http://schemas.microsoft.com/office/drawing/2014/main" id="{7BAB8783-818B-204D-902A-47F1B49C7FBB}"/>
              </a:ext>
            </a:extLst>
          </p:cNvPr>
          <p:cNvSpPr txBox="1"/>
          <p:nvPr/>
        </p:nvSpPr>
        <p:spPr>
          <a:xfrm>
            <a:off x="274320" y="6400800"/>
            <a:ext cx="2148840" cy="192024"/>
          </a:xfrm>
          <a:prstGeom prst="rect">
            <a:avLst/>
          </a:prstGeom>
          <a:noFill/>
        </p:spPr>
        <p:txBody>
          <a:bodyPr wrap="square" lIns="0" tIns="0" rIns="0" bIns="0" rtlCol="0">
            <a:no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©2020 Aetna Inc.</a:t>
            </a:r>
          </a:p>
        </p:txBody>
      </p:sp>
      <p:sp>
        <p:nvSpPr>
          <p:cNvPr id="10" name="TextBox 9">
            <a:extLst>
              <a:ext uri="{FF2B5EF4-FFF2-40B4-BE49-F238E27FC236}">
                <a16:creationId xmlns:a16="http://schemas.microsoft.com/office/drawing/2014/main" id="{BBFEA9FC-4F8A-2341-8D81-235426967043}"/>
              </a:ext>
            </a:extLst>
          </p:cNvPr>
          <p:cNvSpPr txBox="1"/>
          <p:nvPr/>
        </p:nvSpPr>
        <p:spPr>
          <a:xfrm>
            <a:off x="9166" y="124949"/>
            <a:ext cx="304777" cy="363071"/>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
        <p:nvSpPr>
          <p:cNvPr id="11" name="TextBox 10">
            <a:extLst>
              <a:ext uri="{FF2B5EF4-FFF2-40B4-BE49-F238E27FC236}">
                <a16:creationId xmlns:a16="http://schemas.microsoft.com/office/drawing/2014/main" id="{6331F62A-C2A4-8D49-A341-D10CA33611E3}"/>
              </a:ext>
            </a:extLst>
          </p:cNvPr>
          <p:cNvSpPr txBox="1"/>
          <p:nvPr/>
        </p:nvSpPr>
        <p:spPr>
          <a:xfrm>
            <a:off x="12038277" y="6565929"/>
            <a:ext cx="289111" cy="363070"/>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Tree>
    <p:extLst>
      <p:ext uri="{BB962C8B-B14F-4D97-AF65-F5344CB8AC3E}">
        <p14:creationId xmlns:p14="http://schemas.microsoft.com/office/powerpoint/2010/main" val="1211736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Initial coverage bar">
            <a:extLst>
              <a:ext uri="{FF2B5EF4-FFF2-40B4-BE49-F238E27FC236}">
                <a16:creationId xmlns:a16="http://schemas.microsoft.com/office/drawing/2014/main" id="{E10FDC1A-6F32-5742-9DCB-F05E363F7650}"/>
              </a:ext>
            </a:extLst>
          </p:cNvPr>
          <p:cNvSpPr/>
          <p:nvPr/>
        </p:nvSpPr>
        <p:spPr>
          <a:xfrm>
            <a:off x="1863731" y="2483013"/>
            <a:ext cx="2437803" cy="3203409"/>
          </a:xfrm>
          <a:prstGeom prst="round2SameRect">
            <a:avLst>
              <a:gd name="adj1" fmla="val 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24" name="Initial coverage bar">
            <a:extLst>
              <a:ext uri="{FF2B5EF4-FFF2-40B4-BE49-F238E27FC236}">
                <a16:creationId xmlns:a16="http://schemas.microsoft.com/office/drawing/2014/main" id="{17A2043C-BEC9-B54B-A718-586D58D3920D}"/>
              </a:ext>
            </a:extLst>
          </p:cNvPr>
          <p:cNvSpPr/>
          <p:nvPr/>
        </p:nvSpPr>
        <p:spPr>
          <a:xfrm>
            <a:off x="6903675" y="2483013"/>
            <a:ext cx="2421429" cy="3203411"/>
          </a:xfrm>
          <a:prstGeom prst="round2SameRect">
            <a:avLst>
              <a:gd name="adj1" fmla="val 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26" name="Initial coverage bar">
            <a:extLst>
              <a:ext uri="{FF2B5EF4-FFF2-40B4-BE49-F238E27FC236}">
                <a16:creationId xmlns:a16="http://schemas.microsoft.com/office/drawing/2014/main" id="{1AC2D3EC-8110-BF47-A4E5-38B85FE2A1B6}"/>
              </a:ext>
            </a:extLst>
          </p:cNvPr>
          <p:cNvSpPr/>
          <p:nvPr/>
        </p:nvSpPr>
        <p:spPr>
          <a:xfrm>
            <a:off x="4386483" y="2483014"/>
            <a:ext cx="2437803" cy="3203410"/>
          </a:xfrm>
          <a:prstGeom prst="round2SameRect">
            <a:avLst>
              <a:gd name="adj1" fmla="val 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19" name="Initial coverage bar">
            <a:extLst>
              <a:ext uri="{FF2B5EF4-FFF2-40B4-BE49-F238E27FC236}">
                <a16:creationId xmlns:a16="http://schemas.microsoft.com/office/drawing/2014/main" id="{C318DA6A-C245-EE48-A5C1-A00AE37BA0A9}"/>
              </a:ext>
            </a:extLst>
          </p:cNvPr>
          <p:cNvSpPr/>
          <p:nvPr/>
        </p:nvSpPr>
        <p:spPr>
          <a:xfrm>
            <a:off x="1863731" y="1875913"/>
            <a:ext cx="2437803" cy="532395"/>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20" name="Initial coverage bar">
            <a:extLst>
              <a:ext uri="{FF2B5EF4-FFF2-40B4-BE49-F238E27FC236}">
                <a16:creationId xmlns:a16="http://schemas.microsoft.com/office/drawing/2014/main" id="{59A36302-14AF-3D44-B81E-821F77708567}"/>
              </a:ext>
            </a:extLst>
          </p:cNvPr>
          <p:cNvSpPr/>
          <p:nvPr/>
        </p:nvSpPr>
        <p:spPr>
          <a:xfrm>
            <a:off x="6903675" y="1875913"/>
            <a:ext cx="2421429" cy="532395"/>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14" name="Initial coverage bar">
            <a:extLst>
              <a:ext uri="{FF2B5EF4-FFF2-40B4-BE49-F238E27FC236}">
                <a16:creationId xmlns:a16="http://schemas.microsoft.com/office/drawing/2014/main" id="{21682A14-F674-9B4D-81A7-DFC96B2EADEA}"/>
              </a:ext>
            </a:extLst>
          </p:cNvPr>
          <p:cNvSpPr/>
          <p:nvPr/>
        </p:nvSpPr>
        <p:spPr>
          <a:xfrm>
            <a:off x="4386483" y="1875913"/>
            <a:ext cx="2437803" cy="532395"/>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5" name="TextBox 4">
            <a:extLst>
              <a:ext uri="{FF2B5EF4-FFF2-40B4-BE49-F238E27FC236}">
                <a16:creationId xmlns:a16="http://schemas.microsoft.com/office/drawing/2014/main" id="{5AE210A8-37B4-C042-B2BC-8EA927979185}"/>
              </a:ext>
            </a:extLst>
          </p:cNvPr>
          <p:cNvSpPr txBox="1"/>
          <p:nvPr/>
        </p:nvSpPr>
        <p:spPr>
          <a:xfrm>
            <a:off x="403131" y="352351"/>
            <a:ext cx="8693731" cy="1096416"/>
          </a:xfrm>
          <a:prstGeom prst="rect">
            <a:avLst/>
          </a:prstGeom>
          <a:noFill/>
        </p:spPr>
        <p:txBody>
          <a:bodyPr wrap="square" lIns="0" tIns="0" rIns="0" bIns="0" rtlCol="0">
            <a:noAutofit/>
          </a:bodyPr>
          <a:lstStyle/>
          <a:p>
            <a:pPr>
              <a:lnSpc>
                <a:spcPct val="110000"/>
              </a:lnSpc>
            </a:pPr>
            <a:r>
              <a:rPr lang="en-US" sz="3200" spc="70" dirty="0">
                <a:solidFill>
                  <a:schemeClr val="accent2"/>
                </a:solidFill>
                <a:latin typeface="Domaine Display" panose="020A0803080505060203" pitchFamily="18" charset="77"/>
                <a:ea typeface="Open Sans Light" panose="020B0306030504020204" pitchFamily="34" charset="0"/>
                <a:cs typeface="Open Sans Light" panose="020B0306030504020204" pitchFamily="34" charset="0"/>
              </a:rPr>
              <a:t>Important terms for understanding your prescription drug benefits </a:t>
            </a:r>
          </a:p>
        </p:txBody>
      </p:sp>
      <p:sp>
        <p:nvSpPr>
          <p:cNvPr id="4" name="TextBox 3">
            <a:extLst>
              <a:ext uri="{FF2B5EF4-FFF2-40B4-BE49-F238E27FC236}">
                <a16:creationId xmlns:a16="http://schemas.microsoft.com/office/drawing/2014/main" id="{5E6FA037-BDC2-3C4F-AF40-3075C3D25D87}"/>
              </a:ext>
            </a:extLst>
          </p:cNvPr>
          <p:cNvSpPr txBox="1"/>
          <p:nvPr/>
        </p:nvSpPr>
        <p:spPr>
          <a:xfrm>
            <a:off x="2058603" y="1988333"/>
            <a:ext cx="2242931" cy="259265"/>
          </a:xfrm>
          <a:prstGeom prst="rect">
            <a:avLst/>
          </a:prstGeom>
          <a:noFill/>
        </p:spPr>
        <p:txBody>
          <a:bodyPr wrap="square" lIns="0" tIns="0" rIns="0" bIns="0" rtlCol="0">
            <a:noAutofit/>
          </a:bodyPr>
          <a:lstStyle/>
          <a:p>
            <a:r>
              <a:rPr lang="en-US" b="1" dirty="0">
                <a:solidFill>
                  <a:schemeClr val="bg1"/>
                </a:solidFill>
              </a:rPr>
              <a:t>Formulary</a:t>
            </a:r>
            <a:endParaRPr lang="en-US" dirty="0">
              <a:solidFill>
                <a:schemeClr val="bg1"/>
              </a:solidFill>
              <a:latin typeface="Open Sans Light"/>
              <a:cs typeface="Open Sans Light"/>
            </a:endParaRPr>
          </a:p>
        </p:txBody>
      </p:sp>
      <p:sp>
        <p:nvSpPr>
          <p:cNvPr id="6" name="TextBox 5">
            <a:extLst>
              <a:ext uri="{FF2B5EF4-FFF2-40B4-BE49-F238E27FC236}">
                <a16:creationId xmlns:a16="http://schemas.microsoft.com/office/drawing/2014/main" id="{39B7A878-CE30-7A4A-A6C1-CBD6507C69C3}"/>
              </a:ext>
            </a:extLst>
          </p:cNvPr>
          <p:cNvSpPr txBox="1"/>
          <p:nvPr/>
        </p:nvSpPr>
        <p:spPr>
          <a:xfrm>
            <a:off x="2058709" y="2508892"/>
            <a:ext cx="2155286" cy="1096416"/>
          </a:xfrm>
          <a:prstGeom prst="rect">
            <a:avLst/>
          </a:prstGeom>
          <a:noFill/>
        </p:spPr>
        <p:txBody>
          <a:bodyPr wrap="square" lIns="0" tIns="0" rIns="0" bIns="0" rtlCol="0">
            <a:noAutofit/>
          </a:bodyPr>
          <a:lstStyle/>
          <a:p>
            <a:pPr>
              <a:lnSpc>
                <a:spcPct val="125000"/>
              </a:lnSpc>
            </a:pPr>
            <a:r>
              <a:rPr lang="en-US" dirty="0">
                <a:latin typeface="Open Sans" panose="020B0606030504020204" pitchFamily="34" charset="0"/>
                <a:ea typeface="Open Sans" panose="020B0606030504020204" pitchFamily="34" charset="0"/>
                <a:cs typeface="Open Sans" panose="020B0606030504020204" pitchFamily="34" charset="0"/>
              </a:rPr>
              <a:t>A list of drugs covered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by your plan.</a:t>
            </a:r>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F9EA3E2C-509D-3040-997B-50751678A497}"/>
              </a:ext>
            </a:extLst>
          </p:cNvPr>
          <p:cNvSpPr txBox="1"/>
          <p:nvPr/>
        </p:nvSpPr>
        <p:spPr>
          <a:xfrm>
            <a:off x="4587671" y="1988333"/>
            <a:ext cx="2236615" cy="287714"/>
          </a:xfrm>
          <a:prstGeom prst="rect">
            <a:avLst/>
          </a:prstGeom>
          <a:noFill/>
        </p:spPr>
        <p:txBody>
          <a:bodyPr wrap="square" lIns="0" tIns="0" rIns="0" bIns="0" rtlCol="0">
            <a:noAutofit/>
          </a:bodyPr>
          <a:lstStyle/>
          <a:p>
            <a:r>
              <a:rPr lang="en-US" b="1" dirty="0">
                <a:solidFill>
                  <a:schemeClr val="bg1"/>
                </a:solidFill>
              </a:rPr>
              <a:t>Tier</a:t>
            </a:r>
            <a:endParaRPr lang="en-US" dirty="0">
              <a:solidFill>
                <a:schemeClr val="bg1"/>
              </a:solidFill>
              <a:latin typeface="Open Sans Light"/>
              <a:cs typeface="Open Sans Light"/>
            </a:endParaRPr>
          </a:p>
        </p:txBody>
      </p:sp>
      <p:sp>
        <p:nvSpPr>
          <p:cNvPr id="8" name="TextBox 7">
            <a:extLst>
              <a:ext uri="{FF2B5EF4-FFF2-40B4-BE49-F238E27FC236}">
                <a16:creationId xmlns:a16="http://schemas.microsoft.com/office/drawing/2014/main" id="{1252451B-4934-D542-B680-B65EB448318E}"/>
              </a:ext>
            </a:extLst>
          </p:cNvPr>
          <p:cNvSpPr txBox="1"/>
          <p:nvPr/>
        </p:nvSpPr>
        <p:spPr>
          <a:xfrm>
            <a:off x="4589417" y="2508892"/>
            <a:ext cx="2023364" cy="3061729"/>
          </a:xfrm>
          <a:prstGeom prst="rect">
            <a:avLst/>
          </a:prstGeom>
          <a:noFill/>
        </p:spPr>
        <p:txBody>
          <a:bodyPr wrap="square" lIns="0" tIns="0" rIns="0" bIns="0" rtlCol="0">
            <a:noAutofit/>
          </a:bodyPr>
          <a:lstStyle/>
          <a:p>
            <a:pPr>
              <a:lnSpc>
                <a:spcPct val="125000"/>
              </a:lnSpc>
            </a:pPr>
            <a:r>
              <a:rPr lang="en-US" dirty="0"/>
              <a:t>A group of drugs in a formulary. Each tier requires a different level of payment. Higher tiers usually have higher cost sharing.</a:t>
            </a:r>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CD28EC1A-BFDD-3B4D-8200-425D91EEED41}"/>
              </a:ext>
            </a:extLst>
          </p:cNvPr>
          <p:cNvSpPr txBox="1"/>
          <p:nvPr/>
        </p:nvSpPr>
        <p:spPr>
          <a:xfrm>
            <a:off x="7098547" y="1988333"/>
            <a:ext cx="2226558" cy="287714"/>
          </a:xfrm>
          <a:prstGeom prst="rect">
            <a:avLst/>
          </a:prstGeom>
          <a:noFill/>
        </p:spPr>
        <p:txBody>
          <a:bodyPr wrap="square" lIns="0" tIns="0" rIns="0" bIns="0" rtlCol="0">
            <a:noAutofit/>
          </a:bodyPr>
          <a:lstStyle/>
          <a:p>
            <a:r>
              <a:rPr lang="en-US" b="1" dirty="0">
                <a:solidFill>
                  <a:schemeClr val="bg1"/>
                </a:solidFill>
              </a:rPr>
              <a:t>Network</a:t>
            </a:r>
            <a:endParaRPr lang="en-US" dirty="0">
              <a:solidFill>
                <a:schemeClr val="bg1"/>
              </a:solidFill>
              <a:latin typeface="Open Sans Light"/>
              <a:cs typeface="Open Sans Light"/>
            </a:endParaRPr>
          </a:p>
        </p:txBody>
      </p:sp>
      <p:sp>
        <p:nvSpPr>
          <p:cNvPr id="10" name="TextBox 9">
            <a:extLst>
              <a:ext uri="{FF2B5EF4-FFF2-40B4-BE49-F238E27FC236}">
                <a16:creationId xmlns:a16="http://schemas.microsoft.com/office/drawing/2014/main" id="{81E6B476-A280-4143-93C8-BD4479ADF337}"/>
              </a:ext>
            </a:extLst>
          </p:cNvPr>
          <p:cNvSpPr txBox="1"/>
          <p:nvPr/>
        </p:nvSpPr>
        <p:spPr>
          <a:xfrm>
            <a:off x="7084972" y="2508892"/>
            <a:ext cx="2038684" cy="3061729"/>
          </a:xfrm>
          <a:prstGeom prst="rect">
            <a:avLst/>
          </a:prstGeom>
          <a:noFill/>
        </p:spPr>
        <p:txBody>
          <a:bodyPr wrap="square" lIns="0" tIns="0" rIns="0" bIns="0" rtlCol="0">
            <a:noAutofit/>
          </a:bodyPr>
          <a:lstStyle/>
          <a:p>
            <a:pPr>
              <a:lnSpc>
                <a:spcPct val="125000"/>
              </a:lnSpc>
            </a:pPr>
            <a:r>
              <a:rPr lang="en-US" dirty="0">
                <a:latin typeface="Open Sans" panose="020B0606030504020204" pitchFamily="34" charset="0"/>
                <a:ea typeface="Open Sans" panose="020B0606030504020204" pitchFamily="34" charset="0"/>
                <a:cs typeface="Open Sans" panose="020B0606030504020204" pitchFamily="34" charset="0"/>
              </a:rPr>
              <a:t>The pharmacy options you have for getting your prescription drugs. </a:t>
            </a:r>
            <a:endParaRPr lang="en-US" strike="sngStrike"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Initial coverage bar">
            <a:extLst>
              <a:ext uri="{FF2B5EF4-FFF2-40B4-BE49-F238E27FC236}">
                <a16:creationId xmlns:a16="http://schemas.microsoft.com/office/drawing/2014/main" id="{7D6F13A0-61C7-BF44-8896-55FD2C6ACEFE}"/>
              </a:ext>
            </a:extLst>
          </p:cNvPr>
          <p:cNvSpPr/>
          <p:nvPr/>
        </p:nvSpPr>
        <p:spPr>
          <a:xfrm>
            <a:off x="9403035" y="2483014"/>
            <a:ext cx="2421429" cy="3203410"/>
          </a:xfrm>
          <a:prstGeom prst="round2SameRect">
            <a:avLst>
              <a:gd name="adj1" fmla="val 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31" name="Initial coverage bar">
            <a:extLst>
              <a:ext uri="{FF2B5EF4-FFF2-40B4-BE49-F238E27FC236}">
                <a16:creationId xmlns:a16="http://schemas.microsoft.com/office/drawing/2014/main" id="{7E37457B-B37A-894C-A389-CD7F58398F17}"/>
              </a:ext>
            </a:extLst>
          </p:cNvPr>
          <p:cNvSpPr/>
          <p:nvPr/>
        </p:nvSpPr>
        <p:spPr>
          <a:xfrm>
            <a:off x="9403035" y="1875913"/>
            <a:ext cx="2421429" cy="532395"/>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32" name="TextBox 31">
            <a:extLst>
              <a:ext uri="{FF2B5EF4-FFF2-40B4-BE49-F238E27FC236}">
                <a16:creationId xmlns:a16="http://schemas.microsoft.com/office/drawing/2014/main" id="{A4450F39-F72A-A14C-BE01-75E958EF9EBE}"/>
              </a:ext>
            </a:extLst>
          </p:cNvPr>
          <p:cNvSpPr txBox="1"/>
          <p:nvPr/>
        </p:nvSpPr>
        <p:spPr>
          <a:xfrm>
            <a:off x="9597907" y="1988333"/>
            <a:ext cx="2226558" cy="287714"/>
          </a:xfrm>
          <a:prstGeom prst="rect">
            <a:avLst/>
          </a:prstGeom>
          <a:noFill/>
        </p:spPr>
        <p:txBody>
          <a:bodyPr wrap="square" lIns="0" tIns="0" rIns="0" bIns="0" rtlCol="0">
            <a:noAutofit/>
          </a:bodyPr>
          <a:lstStyle/>
          <a:p>
            <a:r>
              <a:rPr lang="en-US" b="1" dirty="0">
                <a:solidFill>
                  <a:schemeClr val="bg1"/>
                </a:solidFill>
              </a:rPr>
              <a:t>Transition process</a:t>
            </a:r>
          </a:p>
        </p:txBody>
      </p:sp>
      <p:sp>
        <p:nvSpPr>
          <p:cNvPr id="33" name="TextBox 32">
            <a:extLst>
              <a:ext uri="{FF2B5EF4-FFF2-40B4-BE49-F238E27FC236}">
                <a16:creationId xmlns:a16="http://schemas.microsoft.com/office/drawing/2014/main" id="{5FE5853F-891F-284C-AE56-966A28485790}"/>
              </a:ext>
            </a:extLst>
          </p:cNvPr>
          <p:cNvSpPr txBox="1"/>
          <p:nvPr/>
        </p:nvSpPr>
        <p:spPr>
          <a:xfrm>
            <a:off x="9584332" y="2508892"/>
            <a:ext cx="2038684" cy="1450073"/>
          </a:xfrm>
          <a:prstGeom prst="rect">
            <a:avLst/>
          </a:prstGeom>
          <a:noFill/>
        </p:spPr>
        <p:txBody>
          <a:bodyPr wrap="square" lIns="0" tIns="0" rIns="0" bIns="0" rtlCol="0">
            <a:noAutofit/>
          </a:bodyPr>
          <a:lstStyle/>
          <a:p>
            <a:pPr>
              <a:lnSpc>
                <a:spcPct val="125000"/>
              </a:lnSpc>
            </a:pPr>
            <a:r>
              <a:rPr lang="en-US" dirty="0"/>
              <a:t>You may get a one-time fill of a drug that isn't covered in the formulary.</a:t>
            </a:r>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5" name="Group 34">
            <a:extLst>
              <a:ext uri="{FF2B5EF4-FFF2-40B4-BE49-F238E27FC236}">
                <a16:creationId xmlns:a16="http://schemas.microsoft.com/office/drawing/2014/main" id="{94AC2CC9-1C8A-644C-8A2C-3FA63801C469}"/>
              </a:ext>
            </a:extLst>
          </p:cNvPr>
          <p:cNvGrpSpPr/>
          <p:nvPr/>
        </p:nvGrpSpPr>
        <p:grpSpPr>
          <a:xfrm>
            <a:off x="403131" y="1874501"/>
            <a:ext cx="1259152" cy="1259152"/>
            <a:chOff x="286871" y="1954308"/>
            <a:chExt cx="3263147" cy="3263147"/>
          </a:xfrm>
        </p:grpSpPr>
        <p:sp>
          <p:nvSpPr>
            <p:cNvPr id="36" name="Oval 35">
              <a:extLst>
                <a:ext uri="{FF2B5EF4-FFF2-40B4-BE49-F238E27FC236}">
                  <a16:creationId xmlns:a16="http://schemas.microsoft.com/office/drawing/2014/main" id="{3FA69318-72D3-7241-9AA2-9B79607AC1C7}"/>
                </a:ext>
              </a:extLst>
            </p:cNvPr>
            <p:cNvSpPr/>
            <p:nvPr/>
          </p:nvSpPr>
          <p:spPr>
            <a:xfrm>
              <a:off x="286871" y="1954308"/>
              <a:ext cx="3263147" cy="3263147"/>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pic>
          <p:nvPicPr>
            <p:cNvPr id="37" name="Picture 36">
              <a:extLst>
                <a:ext uri="{FF2B5EF4-FFF2-40B4-BE49-F238E27FC236}">
                  <a16:creationId xmlns:a16="http://schemas.microsoft.com/office/drawing/2014/main" id="{EAC547C4-DC05-3A46-9552-75FCD47B5B9A}"/>
                </a:ext>
              </a:extLst>
            </p:cNvPr>
            <p:cNvPicPr>
              <a:picLocks noChangeAspect="1"/>
            </p:cNvPicPr>
            <p:nvPr/>
          </p:nvPicPr>
          <p:blipFill>
            <a:blip r:embed="rId3"/>
            <a:stretch>
              <a:fillRect/>
            </a:stretch>
          </p:blipFill>
          <p:spPr>
            <a:xfrm>
              <a:off x="1093309" y="2495472"/>
              <a:ext cx="1618949" cy="2237093"/>
            </a:xfrm>
            <a:prstGeom prst="rect">
              <a:avLst/>
            </a:prstGeom>
          </p:spPr>
        </p:pic>
      </p:grpSp>
    </p:spTree>
    <p:extLst>
      <p:ext uri="{BB962C8B-B14F-4D97-AF65-F5344CB8AC3E}">
        <p14:creationId xmlns:p14="http://schemas.microsoft.com/office/powerpoint/2010/main" val="1812376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2"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childTnLst>
                          </p:cTn>
                        </p:par>
                        <p:par>
                          <p:cTn id="73" fill="hold">
                            <p:stCondLst>
                              <p:cond delay="4000"/>
                            </p:stCondLst>
                            <p:childTnLst>
                              <p:par>
                                <p:cTn id="74" presetID="42"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1000"/>
                                        <p:tgtEl>
                                          <p:spTgt spid="31"/>
                                        </p:tgtEl>
                                      </p:cBhvr>
                                    </p:animEffect>
                                    <p:anim calcmode="lin" valueType="num">
                                      <p:cBhvr>
                                        <p:cTn id="82" dur="1000" fill="hold"/>
                                        <p:tgtEl>
                                          <p:spTgt spid="31"/>
                                        </p:tgtEl>
                                        <p:attrNameLst>
                                          <p:attrName>ppt_x</p:attrName>
                                        </p:attrNameLst>
                                      </p:cBhvr>
                                      <p:tavLst>
                                        <p:tav tm="0">
                                          <p:val>
                                            <p:strVal val="#ppt_x"/>
                                          </p:val>
                                        </p:tav>
                                        <p:tav tm="100000">
                                          <p:val>
                                            <p:strVal val="#ppt_x"/>
                                          </p:val>
                                        </p:tav>
                                      </p:tavLst>
                                    </p:anim>
                                    <p:anim calcmode="lin" valueType="num">
                                      <p:cBhvr>
                                        <p:cTn id="83" dur="1000" fill="hold"/>
                                        <p:tgtEl>
                                          <p:spTgt spid="31"/>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1000"/>
                                        <p:tgtEl>
                                          <p:spTgt spid="32"/>
                                        </p:tgtEl>
                                      </p:cBhvr>
                                    </p:animEffect>
                                    <p:anim calcmode="lin" valueType="num">
                                      <p:cBhvr>
                                        <p:cTn id="87" dur="1000" fill="hold"/>
                                        <p:tgtEl>
                                          <p:spTgt spid="32"/>
                                        </p:tgtEl>
                                        <p:attrNameLst>
                                          <p:attrName>ppt_x</p:attrName>
                                        </p:attrNameLst>
                                      </p:cBhvr>
                                      <p:tavLst>
                                        <p:tav tm="0">
                                          <p:val>
                                            <p:strVal val="#ppt_x"/>
                                          </p:val>
                                        </p:tav>
                                        <p:tav tm="100000">
                                          <p:val>
                                            <p:strVal val="#ppt_x"/>
                                          </p:val>
                                        </p:tav>
                                      </p:tavLst>
                                    </p:anim>
                                    <p:anim calcmode="lin" valueType="num">
                                      <p:cBhvr>
                                        <p:cTn id="88" dur="1000" fill="hold"/>
                                        <p:tgtEl>
                                          <p:spTgt spid="32"/>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1000"/>
                                        <p:tgtEl>
                                          <p:spTgt spid="33"/>
                                        </p:tgtEl>
                                      </p:cBhvr>
                                    </p:animEffect>
                                    <p:anim calcmode="lin" valueType="num">
                                      <p:cBhvr>
                                        <p:cTn id="92" dur="1000" fill="hold"/>
                                        <p:tgtEl>
                                          <p:spTgt spid="33"/>
                                        </p:tgtEl>
                                        <p:attrNameLst>
                                          <p:attrName>ppt_x</p:attrName>
                                        </p:attrNameLst>
                                      </p:cBhvr>
                                      <p:tavLst>
                                        <p:tav tm="0">
                                          <p:val>
                                            <p:strVal val="#ppt_x"/>
                                          </p:val>
                                        </p:tav>
                                        <p:tav tm="100000">
                                          <p:val>
                                            <p:strVal val="#ppt_x"/>
                                          </p:val>
                                        </p:tav>
                                      </p:tavLst>
                                    </p:anim>
                                    <p:anim calcmode="lin" valueType="num">
                                      <p:cBhvr>
                                        <p:cTn id="9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19" grpId="0" animBg="1"/>
      <p:bldP spid="20" grpId="0" animBg="1"/>
      <p:bldP spid="14" grpId="0" animBg="1"/>
      <p:bldP spid="4" grpId="0"/>
      <p:bldP spid="6" grpId="0"/>
      <p:bldP spid="7" grpId="0"/>
      <p:bldP spid="8" grpId="0"/>
      <p:bldP spid="9" grpId="0"/>
      <p:bldP spid="10" grpId="0"/>
      <p:bldP spid="30" grpId="0" animBg="1"/>
      <p:bldP spid="31" grpId="0" animBg="1"/>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6505" y="415997"/>
            <a:ext cx="11805488" cy="511820"/>
          </a:xfrm>
          <a:prstGeom prst="rect">
            <a:avLst/>
          </a:prstGeom>
        </p:spPr>
        <p:txBody>
          <a:bodyPr vert="horz" lIns="0" tIns="0" rIns="0" bIns="0" rtlCol="0" anchor="t">
            <a:noAutofit/>
          </a:bodyPr>
          <a:lst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a:lstStyle>
          <a:p>
            <a:r>
              <a:rPr lang="en-US" sz="3200" dirty="0">
                <a:latin typeface="Domaine Display" panose="020A0803080505060203" pitchFamily="18" charset="77"/>
              </a:rPr>
              <a:t>What you need to know about prescription drug coverage</a:t>
            </a:r>
          </a:p>
        </p:txBody>
      </p:sp>
      <p:sp>
        <p:nvSpPr>
          <p:cNvPr id="29" name="Coverage gap bar">
            <a:extLst>
              <a:ext uri="{FF2B5EF4-FFF2-40B4-BE49-F238E27FC236}">
                <a16:creationId xmlns:a16="http://schemas.microsoft.com/office/drawing/2014/main" id="{5251CC82-B7E4-6C49-A544-39A1DBC14338}"/>
              </a:ext>
            </a:extLst>
          </p:cNvPr>
          <p:cNvSpPr/>
          <p:nvPr/>
        </p:nvSpPr>
        <p:spPr>
          <a:xfrm>
            <a:off x="3242313" y="2119151"/>
            <a:ext cx="2860630" cy="669021"/>
          </a:xfrm>
          <a:prstGeom prst="round2SameRect">
            <a:avLst>
              <a:gd name="adj1" fmla="val 0"/>
              <a:gd name="adj2"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2" name="TextBox 1"/>
          <p:cNvSpPr txBox="1"/>
          <p:nvPr/>
        </p:nvSpPr>
        <p:spPr>
          <a:xfrm>
            <a:off x="414218" y="2890781"/>
            <a:ext cx="2732481" cy="2344410"/>
          </a:xfrm>
          <a:prstGeom prst="rect">
            <a:avLst/>
          </a:prstGeom>
          <a:noFill/>
        </p:spPr>
        <p:txBody>
          <a:bodyPr wrap="square" lIns="0" tIns="0" rIns="0" bIns="0" rtlCol="0">
            <a:noAutofit/>
          </a:bodyPr>
          <a:lstStyle/>
          <a:p>
            <a:pPr marR="131445">
              <a:lnSpc>
                <a:spcPct val="125000"/>
              </a:lnSpc>
            </a:pPr>
            <a:r>
              <a:rPr lang="en-US"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Until you’ve reached your deductible, you’ll pay the full discounted </a:t>
            </a:r>
            <a:r>
              <a:rPr lang="en-US" dirty="0">
                <a:latin typeface="Open Sans" panose="020B0606030504020204" pitchFamily="34" charset="0"/>
                <a:ea typeface="Open Sans" panose="020B0606030504020204" pitchFamily="34" charset="0"/>
                <a:cs typeface="Open Sans" panose="020B0606030504020204" pitchFamily="34" charset="0"/>
              </a:rPr>
              <a:t>cost for your covered </a:t>
            </a:r>
            <a:r>
              <a:rPr lang="en-US"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drugs. Some plans have a $0 deductible</a:t>
            </a:r>
            <a:r>
              <a:rPr lang="en-US" dirty="0">
                <a:latin typeface="Open Sans" panose="020B0606030504020204" pitchFamily="34" charset="0"/>
                <a:ea typeface="Open Sans" panose="020B0606030504020204" pitchFamily="34" charset="0"/>
                <a:cs typeface="Open Sans" panose="020B0606030504020204" pitchFamily="34" charset="0"/>
              </a:rPr>
              <a:t>.</a:t>
            </a:r>
          </a:p>
        </p:txBody>
      </p:sp>
      <p:sp>
        <p:nvSpPr>
          <p:cNvPr id="4" name="TextBox 3"/>
          <p:cNvSpPr txBox="1"/>
          <p:nvPr/>
        </p:nvSpPr>
        <p:spPr>
          <a:xfrm>
            <a:off x="6209576" y="2890781"/>
            <a:ext cx="2655299" cy="2256320"/>
          </a:xfrm>
          <a:prstGeom prst="rect">
            <a:avLst/>
          </a:prstGeom>
          <a:noFill/>
        </p:spPr>
        <p:txBody>
          <a:bodyPr wrap="square" lIns="0" tIns="0" rIns="0" bIns="0" rtlCol="0">
            <a:noAutofit/>
          </a:bodyPr>
          <a:lstStyle/>
          <a:p>
            <a:pPr marR="131445">
              <a:lnSpc>
                <a:spcPct val="125000"/>
              </a:lnSpc>
            </a:pPr>
            <a:r>
              <a:rPr lang="en-US" dirty="0">
                <a:latin typeface="Open Sans" panose="020B0606030504020204" pitchFamily="34" charset="0"/>
                <a:ea typeface="Open Sans" panose="020B0606030504020204" pitchFamily="34" charset="0"/>
                <a:cs typeface="Open Sans" panose="020B0606030504020204" pitchFamily="34" charset="0"/>
              </a:rPr>
              <a:t>After you and your plan have paid a total of </a:t>
            </a:r>
            <a:r>
              <a:rPr lang="en-US"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$4,130</a:t>
            </a:r>
            <a:r>
              <a:rPr lang="en-US" dirty="0">
                <a:latin typeface="Open Sans" panose="020B0606030504020204" pitchFamily="34" charset="0"/>
                <a:ea typeface="Open Sans" panose="020B0606030504020204" pitchFamily="34" charset="0"/>
                <a:cs typeface="Open Sans" panose="020B0606030504020204" pitchFamily="34" charset="0"/>
              </a:rPr>
              <a:t>, you’ll pay only part of the cost for your covered drugs until you reach $6,550. </a:t>
            </a:r>
            <a:endParaRPr lang="en-US"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p:cNvSpPr txBox="1"/>
          <p:nvPr/>
        </p:nvSpPr>
        <p:spPr>
          <a:xfrm>
            <a:off x="9049848" y="2890781"/>
            <a:ext cx="2835042" cy="1981024"/>
          </a:xfrm>
          <a:prstGeom prst="rect">
            <a:avLst/>
          </a:prstGeom>
          <a:noFill/>
        </p:spPr>
        <p:txBody>
          <a:bodyPr wrap="square" lIns="0" tIns="0" rIns="0" bIns="0" rtlCol="0">
            <a:noAutofit/>
          </a:bodyPr>
          <a:lstStyle/>
          <a:p>
            <a:pPr defTabSz="456758" fontAlgn="base">
              <a:lnSpc>
                <a:spcPct val="125000"/>
              </a:lnSpc>
              <a:spcAft>
                <a:spcPts val="1200"/>
              </a:spcAft>
            </a:pPr>
            <a:r>
              <a:rPr lang="en-US" dirty="0">
                <a:latin typeface="Open Sans" panose="020B0606030504020204" pitchFamily="34" charset="0"/>
                <a:ea typeface="Open Sans" panose="020B0606030504020204" pitchFamily="34" charset="0"/>
                <a:cs typeface="Open Sans" panose="020B0606030504020204" pitchFamily="34" charset="0"/>
              </a:rPr>
              <a:t>Once you’ve paid </a:t>
            </a:r>
            <a:r>
              <a:rPr lang="en-US"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$6,550, you’re out of the coverage gap. </a:t>
            </a:r>
            <a:r>
              <a:rPr lang="en-US" dirty="0">
                <a:latin typeface="Open Sans" panose="020B0606030504020204" pitchFamily="34" charset="0"/>
                <a:ea typeface="Open Sans" panose="020B0606030504020204" pitchFamily="34" charset="0"/>
                <a:cs typeface="Open Sans" panose="020B0606030504020204" pitchFamily="34" charset="0"/>
              </a:rPr>
              <a:t>This means you’ll only pay a small amount for your covered drugs for the rest of the year. </a:t>
            </a:r>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Catastrophic coverage bar"/>
          <p:cNvSpPr/>
          <p:nvPr/>
        </p:nvSpPr>
        <p:spPr>
          <a:xfrm>
            <a:off x="8956349" y="2119151"/>
            <a:ext cx="2835043" cy="669021"/>
          </a:xfrm>
          <a:prstGeom prst="round2SameRect">
            <a:avLst>
              <a:gd name="adj1" fmla="val 0"/>
              <a:gd name="adj2"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9" name="Catastrophic coverage"/>
          <p:cNvSpPr txBox="1">
            <a:spLocks/>
          </p:cNvSpPr>
          <p:nvPr/>
        </p:nvSpPr>
        <p:spPr>
          <a:xfrm>
            <a:off x="8946459" y="2259353"/>
            <a:ext cx="2833314" cy="708941"/>
          </a:xfrm>
          <a:prstGeom prst="rect">
            <a:avLst/>
          </a:prstGeom>
        </p:spPr>
        <p:txBody>
          <a:bodyPr lIns="274320" rIns="274320" anchor="t">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spcAft>
                <a:spcPts val="600"/>
              </a:spcAft>
            </a:pPr>
            <a:r>
              <a:rPr lang="en-US"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Catastrophic coverage</a:t>
            </a:r>
          </a:p>
        </p:txBody>
      </p:sp>
      <p:sp>
        <p:nvSpPr>
          <p:cNvPr id="10" name="Coverage gap bar"/>
          <p:cNvSpPr/>
          <p:nvPr/>
        </p:nvSpPr>
        <p:spPr>
          <a:xfrm>
            <a:off x="6114873" y="2119151"/>
            <a:ext cx="2829877" cy="669021"/>
          </a:xfrm>
          <a:prstGeom prst="round2SameRect">
            <a:avLst>
              <a:gd name="adj1" fmla="val 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11" name="Coverage gap"/>
          <p:cNvSpPr txBox="1">
            <a:spLocks/>
          </p:cNvSpPr>
          <p:nvPr/>
        </p:nvSpPr>
        <p:spPr>
          <a:xfrm>
            <a:off x="5919870" y="2259353"/>
            <a:ext cx="3206757" cy="603403"/>
          </a:xfrm>
          <a:prstGeom prst="rect">
            <a:avLst/>
          </a:prstGeom>
        </p:spPr>
        <p:txBody>
          <a:bodyPr lIns="274320" rIns="274320" anchor="t">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spcAft>
                <a:spcPts val="600"/>
              </a:spcAft>
            </a:pPr>
            <a:r>
              <a:rPr lang="en-US"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Coverage gap</a:t>
            </a:r>
            <a:endParaRPr lang="en-US"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Initial coverage"/>
          <p:cNvSpPr txBox="1">
            <a:spLocks/>
          </p:cNvSpPr>
          <p:nvPr/>
        </p:nvSpPr>
        <p:spPr>
          <a:xfrm>
            <a:off x="3258295" y="2259353"/>
            <a:ext cx="2829348" cy="374181"/>
          </a:xfrm>
          <a:prstGeom prst="rect">
            <a:avLst/>
          </a:prstGeom>
        </p:spPr>
        <p:txBody>
          <a:bodyPr lIns="274320" rIns="274320" anchor="t">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spcAft>
                <a:spcPts val="600"/>
              </a:spcAft>
            </a:pPr>
            <a:r>
              <a:rPr lang="en-US"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Initial coverage</a:t>
            </a:r>
          </a:p>
        </p:txBody>
      </p:sp>
      <p:sp>
        <p:nvSpPr>
          <p:cNvPr id="14" name="Deductible bar"/>
          <p:cNvSpPr/>
          <p:nvPr/>
        </p:nvSpPr>
        <p:spPr>
          <a:xfrm>
            <a:off x="397132" y="2118402"/>
            <a:ext cx="2836791" cy="669021"/>
          </a:xfrm>
          <a:prstGeom prst="round2SameRect">
            <a:avLst>
              <a:gd name="adj1" fmla="val 0"/>
              <a:gd name="adj2"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Open Sans Bold"/>
              <a:cs typeface="Open Sans Bold"/>
            </a:endParaRPr>
          </a:p>
        </p:txBody>
      </p:sp>
      <p:sp>
        <p:nvSpPr>
          <p:cNvPr id="15" name="Deductible"/>
          <p:cNvSpPr txBox="1">
            <a:spLocks/>
          </p:cNvSpPr>
          <p:nvPr/>
        </p:nvSpPr>
        <p:spPr>
          <a:xfrm>
            <a:off x="397133" y="2259353"/>
            <a:ext cx="2843720" cy="353866"/>
          </a:xfrm>
          <a:prstGeom prst="rect">
            <a:avLst/>
          </a:prstGeom>
        </p:spPr>
        <p:txBody>
          <a:bodyPr lIns="274320" rIns="274320" anchor="t">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spcAft>
                <a:spcPts val="600"/>
              </a:spcAft>
            </a:pPr>
            <a:r>
              <a:rPr lang="en-US"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Deductible</a:t>
            </a:r>
          </a:p>
        </p:txBody>
      </p:sp>
      <p:sp>
        <p:nvSpPr>
          <p:cNvPr id="22" name="Stage 1"/>
          <p:cNvSpPr txBox="1">
            <a:spLocks/>
          </p:cNvSpPr>
          <p:nvPr/>
        </p:nvSpPr>
        <p:spPr>
          <a:xfrm>
            <a:off x="414218" y="1154207"/>
            <a:ext cx="2826636" cy="890798"/>
          </a:xfrm>
          <a:prstGeom prst="rect">
            <a:avLst/>
          </a:prstGeom>
        </p:spPr>
        <p:txBody>
          <a:bodyPr lIns="91440" rIns="91440" anchor="ctr">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lnSpc>
                <a:spcPct val="90000"/>
              </a:lnSpc>
              <a:spcAft>
                <a:spcPts val="600"/>
              </a:spcAft>
            </a:pPr>
            <a:r>
              <a:rPr lang="en-US"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Stage</a:t>
            </a:r>
            <a:br>
              <a:rPr lang="en-US" sz="16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br>
            <a:r>
              <a:rPr lang="en-US" sz="40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t>1</a:t>
            </a:r>
          </a:p>
        </p:txBody>
      </p:sp>
      <p:sp>
        <p:nvSpPr>
          <p:cNvPr id="26" name="Stage 2"/>
          <p:cNvSpPr txBox="1">
            <a:spLocks/>
          </p:cNvSpPr>
          <p:nvPr/>
        </p:nvSpPr>
        <p:spPr>
          <a:xfrm>
            <a:off x="3242314" y="1154956"/>
            <a:ext cx="2850790" cy="890798"/>
          </a:xfrm>
          <a:prstGeom prst="rect">
            <a:avLst/>
          </a:prstGeom>
        </p:spPr>
        <p:txBody>
          <a:bodyPr lIns="91440" rIns="91440" anchor="ctr">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lnSpc>
                <a:spcPct val="90000"/>
              </a:lnSpc>
              <a:spcAft>
                <a:spcPts val="600"/>
              </a:spcAft>
            </a:pPr>
            <a:r>
              <a:rPr lang="en-US"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Stage</a:t>
            </a:r>
            <a:br>
              <a:rPr lang="en-US" sz="16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br>
            <a:r>
              <a:rPr lang="en-US" sz="40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t>2</a:t>
            </a:r>
          </a:p>
        </p:txBody>
      </p:sp>
      <p:sp>
        <p:nvSpPr>
          <p:cNvPr id="27" name="Stage 3"/>
          <p:cNvSpPr txBox="1">
            <a:spLocks/>
          </p:cNvSpPr>
          <p:nvPr/>
        </p:nvSpPr>
        <p:spPr>
          <a:xfrm>
            <a:off x="6093103" y="1154956"/>
            <a:ext cx="2860293" cy="890798"/>
          </a:xfrm>
          <a:prstGeom prst="rect">
            <a:avLst/>
          </a:prstGeom>
        </p:spPr>
        <p:txBody>
          <a:bodyPr lIns="91440" rIns="91440" anchor="ctr">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lnSpc>
                <a:spcPct val="90000"/>
              </a:lnSpc>
              <a:spcAft>
                <a:spcPts val="600"/>
              </a:spcAft>
            </a:pPr>
            <a:r>
              <a:rPr lang="en-US"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Stage</a:t>
            </a:r>
            <a:br>
              <a:rPr lang="en-US" sz="16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br>
            <a:r>
              <a:rPr lang="en-US" sz="40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t>3</a:t>
            </a:r>
          </a:p>
        </p:txBody>
      </p:sp>
      <p:sp>
        <p:nvSpPr>
          <p:cNvPr id="28" name="Stage 4"/>
          <p:cNvSpPr txBox="1">
            <a:spLocks/>
          </p:cNvSpPr>
          <p:nvPr/>
        </p:nvSpPr>
        <p:spPr>
          <a:xfrm>
            <a:off x="8944749" y="1154956"/>
            <a:ext cx="2829867" cy="890798"/>
          </a:xfrm>
          <a:prstGeom prst="rect">
            <a:avLst/>
          </a:prstGeom>
        </p:spPr>
        <p:txBody>
          <a:bodyPr lIns="91440" rIns="91440" anchor="ctr">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lnSpc>
                <a:spcPct val="90000"/>
              </a:lnSpc>
              <a:spcAft>
                <a:spcPts val="600"/>
              </a:spcAft>
            </a:pPr>
            <a:r>
              <a:rPr lang="en-US" sz="16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Stage</a:t>
            </a:r>
            <a:br>
              <a:rPr lang="en-US" sz="16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br>
            <a:r>
              <a:rPr lang="en-US" sz="40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t>4</a:t>
            </a:r>
          </a:p>
        </p:txBody>
      </p:sp>
      <p:cxnSp>
        <p:nvCxnSpPr>
          <p:cNvPr id="25" name="Straight Connector 24"/>
          <p:cNvCxnSpPr>
            <a:cxnSpLocks/>
          </p:cNvCxnSpPr>
          <p:nvPr/>
        </p:nvCxnSpPr>
        <p:spPr>
          <a:xfrm>
            <a:off x="3240853" y="2118402"/>
            <a:ext cx="0" cy="2753403"/>
          </a:xfrm>
          <a:prstGeom prst="line">
            <a:avLst/>
          </a:prstGeom>
          <a:ln w="12700" cmpd="sng">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96009CA-27E3-9D4A-B71B-846A77261C96}"/>
              </a:ext>
            </a:extLst>
          </p:cNvPr>
          <p:cNvSpPr txBox="1"/>
          <p:nvPr/>
        </p:nvSpPr>
        <p:spPr>
          <a:xfrm>
            <a:off x="3356029" y="2890032"/>
            <a:ext cx="2651587" cy="1802284"/>
          </a:xfrm>
          <a:prstGeom prst="rect">
            <a:avLst/>
          </a:prstGeom>
          <a:noFill/>
        </p:spPr>
        <p:txBody>
          <a:bodyPr wrap="square" lIns="0" tIns="0" rIns="0" bIns="0" rtlCol="0">
            <a:noAutofit/>
          </a:bodyPr>
          <a:lstStyle/>
          <a:p>
            <a:pPr marR="131445">
              <a:lnSpc>
                <a:spcPct val="125000"/>
              </a:lnSpc>
            </a:pPr>
            <a:r>
              <a:rPr lang="en-US" dirty="0">
                <a:latin typeface="Open Sans" panose="020B0606030504020204" pitchFamily="34" charset="0"/>
                <a:ea typeface="Open Sans" panose="020B0606030504020204" pitchFamily="34" charset="0"/>
                <a:cs typeface="Open Sans" panose="020B0606030504020204" pitchFamily="34" charset="0"/>
              </a:rPr>
              <a:t>After you’ve reached your deductible, you’ll pay only part of the cost for your covered</a:t>
            </a:r>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drugs. </a:t>
            </a:r>
            <a:endParaRPr lang="en-US"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B815BF04-80B8-FB4C-A7B3-576B0611D026}"/>
              </a:ext>
            </a:extLst>
          </p:cNvPr>
          <p:cNvSpPr txBox="1"/>
          <p:nvPr/>
        </p:nvSpPr>
        <p:spPr>
          <a:xfrm>
            <a:off x="479697" y="5714566"/>
            <a:ext cx="8307332" cy="279860"/>
          </a:xfrm>
          <a:prstGeom prst="rect">
            <a:avLst/>
          </a:prstGeom>
          <a:noFill/>
        </p:spPr>
        <p:txBody>
          <a:bodyPr wrap="square" lIns="0" tIns="0" rIns="0" bIns="0" rtlCol="0">
            <a:noAutofit/>
          </a:bodyPr>
          <a:lstStyle/>
          <a:p>
            <a:pPr defTabSz="456758" fontAlgn="base">
              <a:spcBef>
                <a:spcPts val="1200"/>
              </a:spcBef>
            </a:pPr>
            <a:r>
              <a:rPr lang="en-US" sz="1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See the Evidence of Coverage (EOC) for complete coverage information. </a:t>
            </a:r>
          </a:p>
        </p:txBody>
      </p:sp>
      <p:cxnSp>
        <p:nvCxnSpPr>
          <p:cNvPr id="41" name="Straight Connector 40">
            <a:extLst>
              <a:ext uri="{FF2B5EF4-FFF2-40B4-BE49-F238E27FC236}">
                <a16:creationId xmlns:a16="http://schemas.microsoft.com/office/drawing/2014/main" id="{4A85F3A5-EEF2-AA4B-B530-DC42944DDECB}"/>
              </a:ext>
            </a:extLst>
          </p:cNvPr>
          <p:cNvCxnSpPr>
            <a:cxnSpLocks/>
          </p:cNvCxnSpPr>
          <p:nvPr/>
        </p:nvCxnSpPr>
        <p:spPr>
          <a:xfrm>
            <a:off x="6111470" y="2118402"/>
            <a:ext cx="0" cy="2753403"/>
          </a:xfrm>
          <a:prstGeom prst="line">
            <a:avLst/>
          </a:prstGeom>
          <a:ln w="12700" cmpd="sng">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088451-4BC3-1043-9581-83BC9868C0D2}"/>
              </a:ext>
            </a:extLst>
          </p:cNvPr>
          <p:cNvCxnSpPr>
            <a:cxnSpLocks/>
          </p:cNvCxnSpPr>
          <p:nvPr/>
        </p:nvCxnSpPr>
        <p:spPr>
          <a:xfrm>
            <a:off x="8947082" y="2118402"/>
            <a:ext cx="0" cy="2753403"/>
          </a:xfrm>
          <a:prstGeom prst="line">
            <a:avLst/>
          </a:prstGeom>
          <a:ln w="12700" cmpd="sng">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624D95E-2F2B-AD4B-AFD5-80658B6DA281}"/>
              </a:ext>
            </a:extLst>
          </p:cNvPr>
          <p:cNvSpPr txBox="1"/>
          <p:nvPr/>
        </p:nvSpPr>
        <p:spPr>
          <a:xfrm>
            <a:off x="-154064" y="-746034"/>
            <a:ext cx="308128" cy="328911"/>
          </a:xfrm>
          <a:prstGeom prst="rect">
            <a:avLst/>
          </a:prstGeom>
          <a:noFill/>
        </p:spPr>
        <p:txBody>
          <a:bodyPr wrap="square" lIns="0" tIns="0" rIns="0" bIns="0" rtlCol="0">
            <a:noAutofit/>
          </a:bodyPr>
          <a:lstStyle/>
          <a:p>
            <a:pPr defTabSz="456758" fontAlgn="base">
              <a:spcBef>
                <a:spcPts val="1200"/>
              </a:spcBef>
            </a:pPr>
            <a:endParaRPr lang="en-US" dirty="0">
              <a:solidFill>
                <a:schemeClr val="tx2"/>
              </a:solidFill>
              <a:latin typeface="Open Sans Light"/>
              <a:cs typeface="Open Sans Light"/>
            </a:endParaRPr>
          </a:p>
        </p:txBody>
      </p:sp>
    </p:spTree>
    <p:extLst>
      <p:ext uri="{BB962C8B-B14F-4D97-AF65-F5344CB8AC3E}">
        <p14:creationId xmlns:p14="http://schemas.microsoft.com/office/powerpoint/2010/main" val="3448150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1000"/>
                                        <p:tgtEl>
                                          <p:spTgt spid="4"/>
                                        </p:tgtEl>
                                      </p:cBhvr>
                                    </p:animEffect>
                                    <p:anim calcmode="lin" valueType="num">
                                      <p:cBhvr>
                                        <p:cTn id="66" dur="1000" fill="hold"/>
                                        <p:tgtEl>
                                          <p:spTgt spid="4"/>
                                        </p:tgtEl>
                                        <p:attrNameLst>
                                          <p:attrName>ppt_x</p:attrName>
                                        </p:attrNameLst>
                                      </p:cBhvr>
                                      <p:tavLst>
                                        <p:tav tm="0">
                                          <p:val>
                                            <p:strVal val="#ppt_x"/>
                                          </p:val>
                                        </p:tav>
                                        <p:tav tm="100000">
                                          <p:val>
                                            <p:strVal val="#ppt_x"/>
                                          </p:val>
                                        </p:tav>
                                      </p:tavLst>
                                    </p:anim>
                                    <p:anim calcmode="lin" valueType="num">
                                      <p:cBhvr>
                                        <p:cTn id="67" dur="1000" fill="hold"/>
                                        <p:tgtEl>
                                          <p:spTgt spid="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1000"/>
                                        <p:tgtEl>
                                          <p:spTgt spid="11"/>
                                        </p:tgtEl>
                                      </p:cBhvr>
                                    </p:animEffect>
                                    <p:anim calcmode="lin" valueType="num">
                                      <p:cBhvr>
                                        <p:cTn id="76" dur="1000" fill="hold"/>
                                        <p:tgtEl>
                                          <p:spTgt spid="11"/>
                                        </p:tgtEl>
                                        <p:attrNameLst>
                                          <p:attrName>ppt_x</p:attrName>
                                        </p:attrNameLst>
                                      </p:cBhvr>
                                      <p:tavLst>
                                        <p:tav tm="0">
                                          <p:val>
                                            <p:strVal val="#ppt_x"/>
                                          </p:val>
                                        </p:tav>
                                        <p:tav tm="100000">
                                          <p:val>
                                            <p:strVal val="#ppt_x"/>
                                          </p:val>
                                        </p:tav>
                                      </p:tavLst>
                                    </p:anim>
                                    <p:anim calcmode="lin" valueType="num">
                                      <p:cBhvr>
                                        <p:cTn id="77" dur="1000" fill="hold"/>
                                        <p:tgtEl>
                                          <p:spTgt spid="1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par>
                          <p:cTn id="83" fill="hold">
                            <p:stCondLst>
                              <p:cond delay="4000"/>
                            </p:stCondLst>
                            <p:childTnLst>
                              <p:par>
                                <p:cTn id="84" presetID="42" presetClass="entr" presetSubtype="0" fill="hold" grpId="0" nodeType="after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1000"/>
                                        <p:tgtEl>
                                          <p:spTgt spid="5"/>
                                        </p:tgtEl>
                                      </p:cBhvr>
                                    </p:animEffect>
                                    <p:anim calcmode="lin" valueType="num">
                                      <p:cBhvr>
                                        <p:cTn id="87" dur="1000" fill="hold"/>
                                        <p:tgtEl>
                                          <p:spTgt spid="5"/>
                                        </p:tgtEl>
                                        <p:attrNameLst>
                                          <p:attrName>ppt_x</p:attrName>
                                        </p:attrNameLst>
                                      </p:cBhvr>
                                      <p:tavLst>
                                        <p:tav tm="0">
                                          <p:val>
                                            <p:strVal val="#ppt_x"/>
                                          </p:val>
                                        </p:tav>
                                        <p:tav tm="100000">
                                          <p:val>
                                            <p:strVal val="#ppt_x"/>
                                          </p:val>
                                        </p:tav>
                                      </p:tavLst>
                                    </p:anim>
                                    <p:anim calcmode="lin" valueType="num">
                                      <p:cBhvr>
                                        <p:cTn id="88" dur="1000" fill="hold"/>
                                        <p:tgtEl>
                                          <p:spTgt spid="5"/>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1000"/>
                                        <p:tgtEl>
                                          <p:spTgt spid="8"/>
                                        </p:tgtEl>
                                      </p:cBhvr>
                                    </p:animEffect>
                                    <p:anim calcmode="lin" valueType="num">
                                      <p:cBhvr>
                                        <p:cTn id="92" dur="1000" fill="hold"/>
                                        <p:tgtEl>
                                          <p:spTgt spid="8"/>
                                        </p:tgtEl>
                                        <p:attrNameLst>
                                          <p:attrName>ppt_x</p:attrName>
                                        </p:attrNameLst>
                                      </p:cBhvr>
                                      <p:tavLst>
                                        <p:tav tm="0">
                                          <p:val>
                                            <p:strVal val="#ppt_x"/>
                                          </p:val>
                                        </p:tav>
                                        <p:tav tm="100000">
                                          <p:val>
                                            <p:strVal val="#ppt_x"/>
                                          </p:val>
                                        </p:tav>
                                      </p:tavLst>
                                    </p:anim>
                                    <p:anim calcmode="lin" valueType="num">
                                      <p:cBhvr>
                                        <p:cTn id="93" dur="1000" fill="hold"/>
                                        <p:tgtEl>
                                          <p:spTgt spid="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1000"/>
                                        <p:tgtEl>
                                          <p:spTgt spid="9"/>
                                        </p:tgtEl>
                                      </p:cBhvr>
                                    </p:animEffect>
                                    <p:anim calcmode="lin" valueType="num">
                                      <p:cBhvr>
                                        <p:cTn id="97" dur="1000" fill="hold"/>
                                        <p:tgtEl>
                                          <p:spTgt spid="9"/>
                                        </p:tgtEl>
                                        <p:attrNameLst>
                                          <p:attrName>ppt_x</p:attrName>
                                        </p:attrNameLst>
                                      </p:cBhvr>
                                      <p:tavLst>
                                        <p:tav tm="0">
                                          <p:val>
                                            <p:strVal val="#ppt_x"/>
                                          </p:val>
                                        </p:tav>
                                        <p:tav tm="100000">
                                          <p:val>
                                            <p:strVal val="#ppt_x"/>
                                          </p:val>
                                        </p:tav>
                                      </p:tavLst>
                                    </p:anim>
                                    <p:anim calcmode="lin" valueType="num">
                                      <p:cBhvr>
                                        <p:cTn id="98" dur="1000" fill="hold"/>
                                        <p:tgtEl>
                                          <p:spTgt spid="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1000"/>
                                        <p:tgtEl>
                                          <p:spTgt spid="28"/>
                                        </p:tgtEl>
                                      </p:cBhvr>
                                    </p:animEffect>
                                    <p:anim calcmode="lin" valueType="num">
                                      <p:cBhvr>
                                        <p:cTn id="102" dur="1000" fill="hold"/>
                                        <p:tgtEl>
                                          <p:spTgt spid="28"/>
                                        </p:tgtEl>
                                        <p:attrNameLst>
                                          <p:attrName>ppt_x</p:attrName>
                                        </p:attrNameLst>
                                      </p:cBhvr>
                                      <p:tavLst>
                                        <p:tav tm="0">
                                          <p:val>
                                            <p:strVal val="#ppt_x"/>
                                          </p:val>
                                        </p:tav>
                                        <p:tav tm="100000">
                                          <p:val>
                                            <p:strVal val="#ppt_x"/>
                                          </p:val>
                                        </p:tav>
                                      </p:tavLst>
                                    </p:anim>
                                    <p:anim calcmode="lin" valueType="num">
                                      <p:cBhvr>
                                        <p:cTn id="103" dur="1000" fill="hold"/>
                                        <p:tgtEl>
                                          <p:spTgt spid="28"/>
                                        </p:tgtEl>
                                        <p:attrNameLst>
                                          <p:attrName>ppt_y</p:attrName>
                                        </p:attrNameLst>
                                      </p:cBhvr>
                                      <p:tavLst>
                                        <p:tav tm="0">
                                          <p:val>
                                            <p:strVal val="#ppt_y+.1"/>
                                          </p:val>
                                        </p:tav>
                                        <p:tav tm="100000">
                                          <p:val>
                                            <p:strVal val="#ppt_y"/>
                                          </p:val>
                                        </p:tav>
                                      </p:tavLst>
                                    </p:anim>
                                  </p:childTnLst>
                                </p:cTn>
                              </p:par>
                            </p:childTnLst>
                          </p:cTn>
                        </p:par>
                        <p:par>
                          <p:cTn id="104" fill="hold">
                            <p:stCondLst>
                              <p:cond delay="5000"/>
                            </p:stCondLst>
                            <p:childTnLst>
                              <p:par>
                                <p:cTn id="105" presetID="42" presetClass="entr" presetSubtype="0" fill="hold" grpId="0" nodeType="after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1000"/>
                                        <p:tgtEl>
                                          <p:spTgt spid="21"/>
                                        </p:tgtEl>
                                      </p:cBhvr>
                                    </p:animEffect>
                                    <p:anim calcmode="lin" valueType="num">
                                      <p:cBhvr>
                                        <p:cTn id="108" dur="1000" fill="hold"/>
                                        <p:tgtEl>
                                          <p:spTgt spid="21"/>
                                        </p:tgtEl>
                                        <p:attrNameLst>
                                          <p:attrName>ppt_x</p:attrName>
                                        </p:attrNameLst>
                                      </p:cBhvr>
                                      <p:tavLst>
                                        <p:tav tm="0">
                                          <p:val>
                                            <p:strVal val="#ppt_x"/>
                                          </p:val>
                                        </p:tav>
                                        <p:tav tm="100000">
                                          <p:val>
                                            <p:strVal val="#ppt_x"/>
                                          </p:val>
                                        </p:tav>
                                      </p:tavLst>
                                    </p:anim>
                                    <p:anim calcmode="lin" valueType="num">
                                      <p:cBhvr>
                                        <p:cTn id="10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4" grpId="0"/>
      <p:bldP spid="5" grpId="0"/>
      <p:bldP spid="8" grpId="0" animBg="1"/>
      <p:bldP spid="9" grpId="0"/>
      <p:bldP spid="10" grpId="0" animBg="1"/>
      <p:bldP spid="11" grpId="0"/>
      <p:bldP spid="13" grpId="0"/>
      <p:bldP spid="14" grpId="0" animBg="1"/>
      <p:bldP spid="15" grpId="0"/>
      <p:bldP spid="22" grpId="0"/>
      <p:bldP spid="26" grpId="0"/>
      <p:bldP spid="27" grpId="0"/>
      <p:bldP spid="28" grpId="0"/>
      <p:bldP spid="23"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tanding in a field&#10;&#10;Description automatically generated">
            <a:extLst>
              <a:ext uri="{FF2B5EF4-FFF2-40B4-BE49-F238E27FC236}">
                <a16:creationId xmlns:a16="http://schemas.microsoft.com/office/drawing/2014/main" id="{5FB21476-9E57-6847-966A-65C0603FD2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972433" cy="6858000"/>
          </a:xfrm>
          <a:prstGeom prst="rect">
            <a:avLst/>
          </a:prstGeom>
        </p:spPr>
      </p:pic>
      <p:sp>
        <p:nvSpPr>
          <p:cNvPr id="9" name="Content Placeholder 8"/>
          <p:cNvSpPr txBox="1">
            <a:spLocks/>
          </p:cNvSpPr>
          <p:nvPr/>
        </p:nvSpPr>
        <p:spPr>
          <a:xfrm>
            <a:off x="9852308" y="6418626"/>
            <a:ext cx="550871" cy="228600"/>
          </a:xfrm>
          <a:prstGeom prst="rect">
            <a:avLst/>
          </a:prstGeom>
        </p:spPr>
        <p:txBody>
          <a:bodyPr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100" dirty="0">
                <a:solidFill>
                  <a:srgbClr val="FFFFFF"/>
                </a:solidFill>
                <a:latin typeface="Open Sans" panose="020B0606030504020204" pitchFamily="34" charset="0"/>
                <a:ea typeface="Open Sans" panose="020B0606030504020204" pitchFamily="34" charset="0"/>
                <a:cs typeface="Open Sans" panose="020B0606030504020204" pitchFamily="34" charset="0"/>
              </a:rPr>
              <a:t> </a:t>
            </a:r>
            <a:fld id="{38743595-4496-5147-A886-7D133864DF76}" type="slidenum">
              <a:rPr lang="en-US" sz="1100">
                <a:solidFill>
                  <a:srgbClr val="FFFFFF"/>
                </a:solidFill>
                <a:latin typeface="Open Sans" panose="020B0606030504020204" pitchFamily="34" charset="0"/>
                <a:ea typeface="Open Sans" panose="020B0606030504020204" pitchFamily="34" charset="0"/>
                <a:cs typeface="Open Sans" panose="020B0606030504020204" pitchFamily="34" charset="0"/>
              </a:rPr>
              <a:pPr algn="r"/>
              <a:t>12</a:t>
            </a:fld>
            <a:endParaRPr lang="en-US" sz="11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0FAD3FFA-0600-C64D-B4F5-ADBD9F0BF354}"/>
              </a:ext>
            </a:extLst>
          </p:cNvPr>
          <p:cNvSpPr txBox="1"/>
          <p:nvPr/>
        </p:nvSpPr>
        <p:spPr>
          <a:xfrm>
            <a:off x="7123225" y="1864895"/>
            <a:ext cx="4804475" cy="3978344"/>
          </a:xfrm>
          <a:prstGeom prst="rect">
            <a:avLst/>
          </a:prstGeom>
          <a:noFill/>
        </p:spPr>
        <p:txBody>
          <a:bodyPr wrap="square" lIns="0" tIns="0" rIns="0" bIns="0" rtlCol="0">
            <a:noAutofit/>
          </a:bodyPr>
          <a:lstStyle/>
          <a:p>
            <a:pPr>
              <a:lnSpc>
                <a:spcPct val="150000"/>
              </a:lnSpc>
              <a:spcAft>
                <a:spcPts val="2400"/>
              </a:spcAft>
            </a:pPr>
            <a:r>
              <a:rPr lang="en-US" dirty="0">
                <a:latin typeface="Open Sans" panose="020B0606030504020204" pitchFamily="34" charset="0"/>
                <a:ea typeface="Open Sans" panose="020B0606030504020204" pitchFamily="34" charset="0"/>
                <a:cs typeface="Open Sans" panose="020B0606030504020204" pitchFamily="34" charset="0"/>
              </a:rPr>
              <a:t>We have more than 65,000 pharmacies in our network.</a:t>
            </a:r>
          </a:p>
          <a:p>
            <a:pPr>
              <a:lnSpc>
                <a:spcPct val="150000"/>
              </a:lnSpc>
              <a:spcAft>
                <a:spcPts val="2400"/>
              </a:spcAft>
            </a:pPr>
            <a:r>
              <a:rPr lang="en-US" dirty="0">
                <a:latin typeface="Open Sans" panose="020B0606030504020204" pitchFamily="34" charset="0"/>
                <a:ea typeface="Open Sans" panose="020B0606030504020204" pitchFamily="34" charset="0"/>
                <a:cs typeface="Open Sans" panose="020B0606030504020204" pitchFamily="34" charset="0"/>
              </a:rPr>
              <a:t>More than 23,500 offer preferred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cost sharing.</a:t>
            </a:r>
          </a:p>
          <a:p>
            <a:pPr>
              <a:lnSpc>
                <a:spcPct val="150000"/>
              </a:lnSpc>
              <a:spcAft>
                <a:spcPts val="2400"/>
              </a:spcAft>
            </a:pPr>
            <a:r>
              <a:rPr lang="en-US" dirty="0">
                <a:latin typeface="Open Sans" panose="020B0606030504020204" pitchFamily="34" charset="0"/>
                <a:ea typeface="Open Sans" panose="020B0606030504020204" pitchFamily="34" charset="0"/>
                <a:cs typeface="Open Sans" panose="020B0606030504020204" pitchFamily="34" charset="0"/>
              </a:rPr>
              <a:t>Find a full list of pharmacies near you in our online directory at </a:t>
            </a:r>
            <a:r>
              <a:rPr lang="en-US" b="1"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AetnaMedicare.com</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595B617-E7EF-8747-BC68-578EFEFF7FCC}"/>
              </a:ext>
            </a:extLst>
          </p:cNvPr>
          <p:cNvSpPr txBox="1"/>
          <p:nvPr/>
        </p:nvSpPr>
        <p:spPr>
          <a:xfrm>
            <a:off x="6594529" y="622085"/>
            <a:ext cx="5315918" cy="1138434"/>
          </a:xfrm>
          <a:prstGeom prst="rect">
            <a:avLst/>
          </a:prstGeom>
          <a:noFill/>
        </p:spPr>
        <p:txBody>
          <a:bodyPr wrap="square" lIns="0" tIns="0" rIns="0" bIns="0" rtlCol="0">
            <a:noAutofit/>
          </a:bodyPr>
          <a:lstStyle/>
          <a:p>
            <a:pPr defTabSz="456758" fontAlgn="base">
              <a:spcBef>
                <a:spcPts val="1200"/>
              </a:spcBef>
            </a:pPr>
            <a:r>
              <a:rPr lang="en-US" sz="3200" spc="70" dirty="0">
                <a:solidFill>
                  <a:schemeClr val="accent2"/>
                </a:solidFill>
                <a:latin typeface="Domaine Display" panose="020A0803080505060203" pitchFamily="18" charset="77"/>
              </a:rPr>
              <a:t>Welcome to an incredible pharmacy network</a:t>
            </a:r>
            <a:endParaRPr lang="en-US" sz="3200" spc="70" dirty="0">
              <a:solidFill>
                <a:schemeClr val="accent2"/>
              </a:solidFill>
              <a:latin typeface="Domaine Display" panose="020A0803080505060203" pitchFamily="18" charset="77"/>
              <a:cs typeface="Open Sans Light"/>
            </a:endParaRPr>
          </a:p>
        </p:txBody>
      </p:sp>
      <p:pic>
        <p:nvPicPr>
          <p:cNvPr id="2" name="Picture 1">
            <a:extLst>
              <a:ext uri="{FF2B5EF4-FFF2-40B4-BE49-F238E27FC236}">
                <a16:creationId xmlns:a16="http://schemas.microsoft.com/office/drawing/2014/main" id="{36635CB3-4B46-1E4D-BE3E-D692FAC8DCD7}"/>
              </a:ext>
            </a:extLst>
          </p:cNvPr>
          <p:cNvPicPr>
            <a:picLocks noChangeAspect="1"/>
          </p:cNvPicPr>
          <p:nvPr/>
        </p:nvPicPr>
        <p:blipFill>
          <a:blip r:embed="rId4"/>
          <a:stretch>
            <a:fillRect/>
          </a:stretch>
        </p:blipFill>
        <p:spPr>
          <a:xfrm>
            <a:off x="6620704" y="2080143"/>
            <a:ext cx="285537" cy="390233"/>
          </a:xfrm>
          <a:prstGeom prst="rect">
            <a:avLst/>
          </a:prstGeom>
        </p:spPr>
      </p:pic>
      <p:pic>
        <p:nvPicPr>
          <p:cNvPr id="3" name="Picture 2">
            <a:extLst>
              <a:ext uri="{FF2B5EF4-FFF2-40B4-BE49-F238E27FC236}">
                <a16:creationId xmlns:a16="http://schemas.microsoft.com/office/drawing/2014/main" id="{AE439619-5359-AB4F-B09C-A10BBD842074}"/>
              </a:ext>
            </a:extLst>
          </p:cNvPr>
          <p:cNvPicPr>
            <a:picLocks noChangeAspect="1"/>
          </p:cNvPicPr>
          <p:nvPr/>
        </p:nvPicPr>
        <p:blipFill>
          <a:blip r:embed="rId5"/>
          <a:stretch>
            <a:fillRect/>
          </a:stretch>
        </p:blipFill>
        <p:spPr>
          <a:xfrm>
            <a:off x="6620704" y="3241343"/>
            <a:ext cx="285537" cy="390233"/>
          </a:xfrm>
          <a:prstGeom prst="rect">
            <a:avLst/>
          </a:prstGeom>
        </p:spPr>
      </p:pic>
      <p:pic>
        <p:nvPicPr>
          <p:cNvPr id="4" name="Picture 3">
            <a:extLst>
              <a:ext uri="{FF2B5EF4-FFF2-40B4-BE49-F238E27FC236}">
                <a16:creationId xmlns:a16="http://schemas.microsoft.com/office/drawing/2014/main" id="{1D45EEF1-4FF6-EA49-82ED-6E4911A99DA7}"/>
              </a:ext>
            </a:extLst>
          </p:cNvPr>
          <p:cNvPicPr>
            <a:picLocks noChangeAspect="1"/>
          </p:cNvPicPr>
          <p:nvPr/>
        </p:nvPicPr>
        <p:blipFill>
          <a:blip r:embed="rId6"/>
          <a:stretch>
            <a:fillRect/>
          </a:stretch>
        </p:blipFill>
        <p:spPr>
          <a:xfrm>
            <a:off x="6594529" y="4365903"/>
            <a:ext cx="337887" cy="337887"/>
          </a:xfrm>
          <a:prstGeom prst="rect">
            <a:avLst/>
          </a:prstGeom>
        </p:spPr>
      </p:pic>
      <p:sp>
        <p:nvSpPr>
          <p:cNvPr id="13" name="TextBox 12">
            <a:extLst>
              <a:ext uri="{FF2B5EF4-FFF2-40B4-BE49-F238E27FC236}">
                <a16:creationId xmlns:a16="http://schemas.microsoft.com/office/drawing/2014/main" id="{0C562D98-1B73-2140-B41F-064EB32FE4CB}"/>
              </a:ext>
            </a:extLst>
          </p:cNvPr>
          <p:cNvSpPr txBox="1"/>
          <p:nvPr/>
        </p:nvSpPr>
        <p:spPr>
          <a:xfrm>
            <a:off x="5806889" y="6532926"/>
            <a:ext cx="289111" cy="363070"/>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
        <p:nvSpPr>
          <p:cNvPr id="16" name="TextBox 15">
            <a:extLst>
              <a:ext uri="{FF2B5EF4-FFF2-40B4-BE49-F238E27FC236}">
                <a16:creationId xmlns:a16="http://schemas.microsoft.com/office/drawing/2014/main" id="{EB7967D8-A2B7-6640-AE67-AE5A7BD865B4}"/>
              </a:ext>
            </a:extLst>
          </p:cNvPr>
          <p:cNvSpPr txBox="1"/>
          <p:nvPr/>
        </p:nvSpPr>
        <p:spPr>
          <a:xfrm>
            <a:off x="6468315" y="4353314"/>
            <a:ext cx="304777" cy="363071"/>
          </a:xfrm>
          <a:prstGeom prst="rect">
            <a:avLst/>
          </a:prstGeom>
          <a:noFill/>
        </p:spPr>
        <p:txBody>
          <a:bodyPr wrap="square" lIns="0" tIns="0" rIns="0" bIns="0" rtlCol="0">
            <a:noAutofit/>
          </a:bodyPr>
          <a:lstStyle/>
          <a:p>
            <a:pPr defTabSz="456758" fontAlgn="base">
              <a:spcBef>
                <a:spcPts val="1200"/>
              </a:spcBef>
            </a:pPr>
            <a:endParaRPr lang="en-US" sz="1600" dirty="0">
              <a:solidFill>
                <a:schemeClr val="tx2"/>
              </a:solidFill>
              <a:latin typeface="Open Sans Light"/>
              <a:cs typeface="Open Sans Light"/>
            </a:endParaRPr>
          </a:p>
        </p:txBody>
      </p:sp>
    </p:spTree>
    <p:extLst>
      <p:ext uri="{BB962C8B-B14F-4D97-AF65-F5344CB8AC3E}">
        <p14:creationId xmlns:p14="http://schemas.microsoft.com/office/powerpoint/2010/main" val="3253818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nodePh="1">
                                  <p:stCondLst>
                                    <p:cond delay="0"/>
                                  </p:stCondLst>
                                  <p:endCondLst>
                                    <p:cond evt="begin" delay="0">
                                      <p:tn val="31"/>
                                    </p:cond>
                                  </p:end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D0FB9F9-85FD-9548-82AE-90C39E72B9E5}"/>
              </a:ext>
            </a:extLst>
          </p:cNvPr>
          <p:cNvSpPr txBox="1"/>
          <p:nvPr/>
        </p:nvSpPr>
        <p:spPr>
          <a:xfrm>
            <a:off x="487878" y="361495"/>
            <a:ext cx="9552234" cy="653489"/>
          </a:xfrm>
          <a:prstGeom prst="rect">
            <a:avLst/>
          </a:prstGeom>
          <a:noFill/>
        </p:spPr>
        <p:txBody>
          <a:bodyPr wrap="square" lIns="0" tIns="0" rIns="0" bIns="0" rtlCol="0">
            <a:noAutofit/>
          </a:bodyPr>
          <a:lstStyle/>
          <a:p>
            <a:r>
              <a:rPr lang="en-US" sz="3200" dirty="0">
                <a:solidFill>
                  <a:schemeClr val="accent2"/>
                </a:solidFill>
                <a:latin typeface="Domaine Display" panose="020A0803080505060203" pitchFamily="18" charset="77"/>
              </a:rPr>
              <a:t>Preferred pharmacies</a:t>
            </a:r>
          </a:p>
          <a:p>
            <a:r>
              <a:rPr lang="en-US" sz="3200" dirty="0">
                <a:solidFill>
                  <a:schemeClr val="accent2"/>
                </a:solidFill>
                <a:latin typeface="Domaine Display" panose="020A0803080505060203" pitchFamily="18" charset="77"/>
              </a:rPr>
              <a:t> </a:t>
            </a:r>
          </a:p>
        </p:txBody>
      </p:sp>
      <p:grpSp>
        <p:nvGrpSpPr>
          <p:cNvPr id="4" name="Group 3">
            <a:extLst>
              <a:ext uri="{FF2B5EF4-FFF2-40B4-BE49-F238E27FC236}">
                <a16:creationId xmlns:a16="http://schemas.microsoft.com/office/drawing/2014/main" id="{387AD7CD-FDF5-DA48-BE4A-08AD4C70B969}"/>
              </a:ext>
            </a:extLst>
          </p:cNvPr>
          <p:cNvGrpSpPr/>
          <p:nvPr/>
        </p:nvGrpSpPr>
        <p:grpSpPr>
          <a:xfrm>
            <a:off x="355296" y="1326693"/>
            <a:ext cx="1791091" cy="1791091"/>
            <a:chOff x="-807563" y="1650446"/>
            <a:chExt cx="2969343" cy="2969343"/>
          </a:xfrm>
        </p:grpSpPr>
        <p:sp>
          <p:nvSpPr>
            <p:cNvPr id="8" name="Oval 7">
              <a:extLst>
                <a:ext uri="{FF2B5EF4-FFF2-40B4-BE49-F238E27FC236}">
                  <a16:creationId xmlns:a16="http://schemas.microsoft.com/office/drawing/2014/main" id="{BE9D4434-E588-6247-82CA-4190D34BB98B}"/>
                </a:ext>
              </a:extLst>
            </p:cNvPr>
            <p:cNvSpPr/>
            <p:nvPr/>
          </p:nvSpPr>
          <p:spPr>
            <a:xfrm>
              <a:off x="-807563" y="1650446"/>
              <a:ext cx="2969343" cy="296934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pic>
          <p:nvPicPr>
            <p:cNvPr id="3" name="Picture 2">
              <a:extLst>
                <a:ext uri="{FF2B5EF4-FFF2-40B4-BE49-F238E27FC236}">
                  <a16:creationId xmlns:a16="http://schemas.microsoft.com/office/drawing/2014/main" id="{B2808B20-EEF5-8248-B9F4-52A6DE0E4951}"/>
                </a:ext>
              </a:extLst>
            </p:cNvPr>
            <p:cNvPicPr>
              <a:picLocks noChangeAspect="1"/>
            </p:cNvPicPr>
            <p:nvPr/>
          </p:nvPicPr>
          <p:blipFill>
            <a:blip r:embed="rId3"/>
            <a:stretch>
              <a:fillRect/>
            </a:stretch>
          </p:blipFill>
          <p:spPr>
            <a:xfrm>
              <a:off x="-53066" y="2529621"/>
              <a:ext cx="1612900" cy="1219200"/>
            </a:xfrm>
            <a:prstGeom prst="rect">
              <a:avLst/>
            </a:prstGeom>
          </p:spPr>
        </p:pic>
      </p:grpSp>
      <p:sp>
        <p:nvSpPr>
          <p:cNvPr id="5" name="TextBox 4">
            <a:extLst>
              <a:ext uri="{FF2B5EF4-FFF2-40B4-BE49-F238E27FC236}">
                <a16:creationId xmlns:a16="http://schemas.microsoft.com/office/drawing/2014/main" id="{AD2E6ACF-2536-184E-A870-C2DF2EE0E684}"/>
              </a:ext>
            </a:extLst>
          </p:cNvPr>
          <p:cNvSpPr txBox="1"/>
          <p:nvPr/>
        </p:nvSpPr>
        <p:spPr>
          <a:xfrm>
            <a:off x="2617188" y="1199391"/>
            <a:ext cx="3344584" cy="2229610"/>
          </a:xfrm>
          <a:prstGeom prst="rect">
            <a:avLst/>
          </a:prstGeom>
          <a:noFill/>
        </p:spPr>
        <p:txBody>
          <a:bodyPr wrap="square" lIns="0" tIns="0" rIns="0" bIns="0" rtlCol="0">
            <a:noAutofit/>
          </a:bodyPr>
          <a:lstStyle/>
          <a:p>
            <a:pPr defTabSz="456758" fontAlgn="base">
              <a:lnSpc>
                <a:spcPct val="150000"/>
              </a:lnSpc>
              <a:spcBef>
                <a:spcPts val="1200"/>
              </a:spcBef>
            </a:pPr>
            <a:r>
              <a:rPr lang="en-US" dirty="0">
                <a:latin typeface="Open Sans" panose="020B0606030504020204" pitchFamily="34" charset="0"/>
                <a:ea typeface="Open Sans" panose="020B0606030504020204" pitchFamily="34" charset="0"/>
                <a:cs typeface="Open Sans" panose="020B0606030504020204" pitchFamily="34" charset="0"/>
              </a:rPr>
              <a:t>You’ll typically pay less when you get your drugs at one of these retail pharmacies. Our network includes many local independent pharmacies, too.</a:t>
            </a:r>
          </a:p>
          <a:p>
            <a:pPr defTabSz="456758" fontAlgn="base">
              <a:spcBef>
                <a:spcPts val="1200"/>
              </a:spcBef>
            </a:pPr>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77B232EF-F940-1141-A70B-8CB571318D6E}"/>
              </a:ext>
            </a:extLst>
          </p:cNvPr>
          <p:cNvSpPr txBox="1"/>
          <p:nvPr/>
        </p:nvSpPr>
        <p:spPr>
          <a:xfrm>
            <a:off x="9353079" y="723808"/>
            <a:ext cx="2720530" cy="5718394"/>
          </a:xfrm>
          <a:prstGeom prst="rect">
            <a:avLst/>
          </a:prstGeom>
          <a:noFill/>
        </p:spPr>
        <p:txBody>
          <a:bodyPr wrap="square" lIns="0" tIns="0" rIns="0" bIns="0" rtlCol="0">
            <a:noAutofit/>
          </a:bodyPr>
          <a:lstStyle/>
          <a:p>
            <a:pPr>
              <a:lnSpc>
                <a:spcPct val="125000"/>
              </a:lnSpc>
              <a:spcAft>
                <a:spcPts val="600"/>
              </a:spcAft>
            </a:pPr>
            <a:r>
              <a:rPr lang="en-US" sz="1600" dirty="0"/>
              <a:t>Kmart</a:t>
            </a:r>
          </a:p>
          <a:p>
            <a:pPr>
              <a:lnSpc>
                <a:spcPct val="125000"/>
              </a:lnSpc>
              <a:spcAft>
                <a:spcPts val="600"/>
              </a:spcAft>
            </a:pPr>
            <a:r>
              <a:rPr lang="en-US" sz="1600" dirty="0"/>
              <a:t>Kroger</a:t>
            </a:r>
            <a:r>
              <a:rPr lang="en-US" sz="1600" baseline="30000" dirty="0"/>
              <a:t>®</a:t>
            </a:r>
            <a:endParaRPr lang="en-US" sz="1600" dirty="0"/>
          </a:p>
          <a:p>
            <a:pPr>
              <a:lnSpc>
                <a:spcPct val="125000"/>
              </a:lnSpc>
              <a:spcAft>
                <a:spcPts val="600"/>
              </a:spcAft>
            </a:pPr>
            <a:r>
              <a:rPr lang="en-US" sz="1600" dirty="0"/>
              <a:t>Meijer</a:t>
            </a:r>
            <a:r>
              <a:rPr lang="en-US" sz="1600" baseline="30000" dirty="0"/>
              <a:t>®</a:t>
            </a:r>
            <a:endParaRPr lang="en-US" sz="1600" dirty="0"/>
          </a:p>
          <a:p>
            <a:pPr>
              <a:lnSpc>
                <a:spcPct val="125000"/>
              </a:lnSpc>
              <a:spcAft>
                <a:spcPts val="600"/>
              </a:spcAft>
            </a:pPr>
            <a:r>
              <a:rPr lang="en-US" sz="1600" dirty="0"/>
              <a:t>Price Chopper </a:t>
            </a:r>
          </a:p>
          <a:p>
            <a:pPr>
              <a:lnSpc>
                <a:spcPct val="125000"/>
              </a:lnSpc>
              <a:spcAft>
                <a:spcPts val="600"/>
              </a:spcAft>
            </a:pPr>
            <a:r>
              <a:rPr lang="en-US" sz="1600" dirty="0"/>
              <a:t>Publix</a:t>
            </a:r>
            <a:r>
              <a:rPr lang="en-US" sz="1600" baseline="30000" dirty="0"/>
              <a:t>®</a:t>
            </a:r>
            <a:endParaRPr lang="en-US" sz="1600" dirty="0"/>
          </a:p>
          <a:p>
            <a:pPr>
              <a:lnSpc>
                <a:spcPct val="125000"/>
              </a:lnSpc>
              <a:spcAft>
                <a:spcPts val="600"/>
              </a:spcAft>
            </a:pPr>
            <a:r>
              <a:rPr lang="en-US" sz="1600" dirty="0"/>
              <a:t>Safeway</a:t>
            </a:r>
          </a:p>
          <a:p>
            <a:pPr>
              <a:lnSpc>
                <a:spcPct val="125000"/>
              </a:lnSpc>
              <a:spcAft>
                <a:spcPts val="600"/>
              </a:spcAft>
            </a:pPr>
            <a:r>
              <a:rPr lang="en-US" sz="1600" dirty="0"/>
              <a:t>Save Mart</a:t>
            </a:r>
          </a:p>
          <a:p>
            <a:pPr>
              <a:lnSpc>
                <a:spcPct val="125000"/>
              </a:lnSpc>
              <a:spcAft>
                <a:spcPts val="600"/>
              </a:spcAft>
            </a:pPr>
            <a:r>
              <a:rPr lang="en-US" sz="1600" dirty="0"/>
              <a:t>ShopRite </a:t>
            </a:r>
          </a:p>
          <a:p>
            <a:pPr>
              <a:lnSpc>
                <a:spcPct val="125000"/>
              </a:lnSpc>
              <a:spcAft>
                <a:spcPts val="600"/>
              </a:spcAft>
            </a:pPr>
            <a:r>
              <a:rPr lang="en-US" sz="1600" dirty="0"/>
              <a:t>SUPERVALU Pharmacies </a:t>
            </a:r>
          </a:p>
          <a:p>
            <a:pPr>
              <a:lnSpc>
                <a:spcPct val="125000"/>
              </a:lnSpc>
              <a:spcAft>
                <a:spcPts val="600"/>
              </a:spcAft>
            </a:pPr>
            <a:r>
              <a:rPr lang="en-US" sz="1600" dirty="0"/>
              <a:t>Thrifty White</a:t>
            </a:r>
          </a:p>
          <a:p>
            <a:pPr>
              <a:lnSpc>
                <a:spcPct val="125000"/>
              </a:lnSpc>
              <a:spcAft>
                <a:spcPts val="600"/>
              </a:spcAft>
            </a:pPr>
            <a:r>
              <a:rPr lang="en-US" sz="1600" dirty="0"/>
              <a:t>Walmart </a:t>
            </a:r>
          </a:p>
          <a:p>
            <a:pPr>
              <a:lnSpc>
                <a:spcPct val="125000"/>
              </a:lnSpc>
              <a:spcAft>
                <a:spcPts val="600"/>
              </a:spcAft>
            </a:pPr>
            <a:r>
              <a:rPr lang="en-US" sz="1600" dirty="0"/>
              <a:t>Wegmans</a:t>
            </a:r>
          </a:p>
        </p:txBody>
      </p:sp>
      <p:sp>
        <p:nvSpPr>
          <p:cNvPr id="14" name="TextBox 13">
            <a:extLst>
              <a:ext uri="{FF2B5EF4-FFF2-40B4-BE49-F238E27FC236}">
                <a16:creationId xmlns:a16="http://schemas.microsoft.com/office/drawing/2014/main" id="{2E032AB9-557B-544E-A6E6-935B13F47DC5}"/>
              </a:ext>
            </a:extLst>
          </p:cNvPr>
          <p:cNvSpPr txBox="1"/>
          <p:nvPr/>
        </p:nvSpPr>
        <p:spPr>
          <a:xfrm>
            <a:off x="6655174" y="723808"/>
            <a:ext cx="2435204" cy="5540163"/>
          </a:xfrm>
          <a:prstGeom prst="rect">
            <a:avLst/>
          </a:prstGeom>
          <a:noFill/>
        </p:spPr>
        <p:txBody>
          <a:bodyPr wrap="square" lIns="0" tIns="0" rIns="0" bIns="0" rtlCol="0">
            <a:noAutofit/>
          </a:bodyPr>
          <a:lstStyle/>
          <a:p>
            <a:pPr>
              <a:lnSpc>
                <a:spcPct val="125000"/>
              </a:lnSpc>
              <a:spcAft>
                <a:spcPts val="600"/>
              </a:spcAft>
            </a:pPr>
            <a:r>
              <a:rPr lang="en-US" sz="1600" dirty="0"/>
              <a:t>Albertsons</a:t>
            </a:r>
            <a:r>
              <a:rPr lang="en-US" sz="1600" baseline="30000" dirty="0"/>
              <a:t>®</a:t>
            </a:r>
            <a:r>
              <a:rPr lang="en-US" sz="1600" dirty="0"/>
              <a:t> </a:t>
            </a:r>
          </a:p>
          <a:p>
            <a:pPr>
              <a:lnSpc>
                <a:spcPct val="125000"/>
              </a:lnSpc>
              <a:spcAft>
                <a:spcPts val="600"/>
              </a:spcAft>
            </a:pPr>
            <a:r>
              <a:rPr lang="en-US" sz="1600" dirty="0"/>
              <a:t>Bartell Drugs</a:t>
            </a:r>
          </a:p>
          <a:p>
            <a:pPr>
              <a:lnSpc>
                <a:spcPct val="125000"/>
              </a:lnSpc>
              <a:spcAft>
                <a:spcPts val="600"/>
              </a:spcAft>
            </a:pPr>
            <a:r>
              <a:rPr lang="en-US" sz="1600" dirty="0" err="1"/>
              <a:t>Bi-Lo</a:t>
            </a:r>
            <a:r>
              <a:rPr lang="en-US" sz="1600" baseline="30000" dirty="0"/>
              <a:t>®</a:t>
            </a:r>
            <a:endParaRPr lang="en-US" sz="1600" dirty="0"/>
          </a:p>
          <a:p>
            <a:pPr>
              <a:lnSpc>
                <a:spcPct val="125000"/>
              </a:lnSpc>
              <a:spcAft>
                <a:spcPts val="600"/>
              </a:spcAft>
            </a:pPr>
            <a:r>
              <a:rPr lang="en-US" sz="1600" dirty="0"/>
              <a:t>Brookshire Grocery</a:t>
            </a:r>
          </a:p>
          <a:p>
            <a:pPr>
              <a:lnSpc>
                <a:spcPct val="125000"/>
              </a:lnSpc>
              <a:spcAft>
                <a:spcPts val="600"/>
              </a:spcAft>
            </a:pPr>
            <a:r>
              <a:rPr lang="en-US" sz="1600" dirty="0" err="1"/>
              <a:t>Coborns</a:t>
            </a:r>
            <a:endParaRPr lang="en-US" sz="1600" dirty="0"/>
          </a:p>
          <a:p>
            <a:pPr>
              <a:lnSpc>
                <a:spcPct val="125000"/>
              </a:lnSpc>
              <a:spcAft>
                <a:spcPts val="600"/>
              </a:spcAft>
            </a:pPr>
            <a:r>
              <a:rPr lang="en-US" sz="1600" dirty="0"/>
              <a:t>Costco</a:t>
            </a:r>
            <a:r>
              <a:rPr lang="en-US" sz="1600" baseline="30000" dirty="0"/>
              <a:t>®</a:t>
            </a:r>
            <a:endParaRPr lang="en-US" sz="1600" dirty="0"/>
          </a:p>
          <a:p>
            <a:pPr>
              <a:lnSpc>
                <a:spcPct val="125000"/>
              </a:lnSpc>
              <a:spcAft>
                <a:spcPts val="600"/>
              </a:spcAft>
            </a:pPr>
            <a:r>
              <a:rPr lang="en-US" sz="1600" dirty="0"/>
              <a:t>CVS Pharmacy</a:t>
            </a:r>
          </a:p>
          <a:p>
            <a:pPr>
              <a:lnSpc>
                <a:spcPct val="125000"/>
              </a:lnSpc>
              <a:spcAft>
                <a:spcPts val="600"/>
              </a:spcAft>
            </a:pPr>
            <a:r>
              <a:rPr lang="en-US" sz="1600" dirty="0" err="1"/>
              <a:t>Dierbergs</a:t>
            </a:r>
            <a:endParaRPr lang="en-US" sz="1600" dirty="0"/>
          </a:p>
          <a:p>
            <a:pPr>
              <a:lnSpc>
                <a:spcPct val="125000"/>
              </a:lnSpc>
              <a:spcAft>
                <a:spcPts val="600"/>
              </a:spcAft>
            </a:pPr>
            <a:r>
              <a:rPr lang="en-US" sz="1600" dirty="0"/>
              <a:t>Discount Drug Mart</a:t>
            </a:r>
          </a:p>
          <a:p>
            <a:pPr>
              <a:lnSpc>
                <a:spcPct val="125000"/>
              </a:lnSpc>
              <a:spcAft>
                <a:spcPts val="600"/>
              </a:spcAft>
            </a:pPr>
            <a:r>
              <a:rPr lang="en-US" sz="1600" dirty="0"/>
              <a:t>Giant Eagle</a:t>
            </a:r>
            <a:r>
              <a:rPr lang="en-US" sz="1600" baseline="30000" dirty="0"/>
              <a:t>®</a:t>
            </a:r>
            <a:endParaRPr lang="en-US" sz="1600" dirty="0"/>
          </a:p>
          <a:p>
            <a:pPr>
              <a:lnSpc>
                <a:spcPct val="125000"/>
              </a:lnSpc>
              <a:spcAft>
                <a:spcPts val="600"/>
              </a:spcAft>
            </a:pPr>
            <a:r>
              <a:rPr lang="en-US" sz="1600" dirty="0"/>
              <a:t>H-E-B</a:t>
            </a:r>
            <a:r>
              <a:rPr lang="en-US" sz="1600" baseline="30000" dirty="0"/>
              <a:t>®</a:t>
            </a:r>
            <a:endParaRPr lang="en-US" sz="1600" dirty="0"/>
          </a:p>
          <a:p>
            <a:pPr>
              <a:lnSpc>
                <a:spcPct val="125000"/>
              </a:lnSpc>
              <a:spcAft>
                <a:spcPts val="600"/>
              </a:spcAft>
            </a:pPr>
            <a:r>
              <a:rPr lang="en-US" sz="1600" dirty="0"/>
              <a:t>Hy-Vee</a:t>
            </a:r>
            <a:r>
              <a:rPr lang="en-US" sz="1600" baseline="30000" dirty="0"/>
              <a:t>®</a:t>
            </a:r>
            <a:endParaRPr lang="en-US" sz="1600" dirty="0"/>
          </a:p>
        </p:txBody>
      </p:sp>
    </p:spTree>
    <p:extLst>
      <p:ext uri="{BB962C8B-B14F-4D97-AF65-F5344CB8AC3E}">
        <p14:creationId xmlns:p14="http://schemas.microsoft.com/office/powerpoint/2010/main" val="1005537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4AD9B7-B113-1146-8955-1605D71BCECB}"/>
              </a:ext>
            </a:extLst>
          </p:cNvPr>
          <p:cNvSpPr txBox="1"/>
          <p:nvPr/>
        </p:nvSpPr>
        <p:spPr>
          <a:xfrm>
            <a:off x="5669202" y="1097744"/>
            <a:ext cx="5471996" cy="4176415"/>
          </a:xfrm>
          <a:prstGeom prst="rect">
            <a:avLst/>
          </a:prstGeom>
          <a:noFill/>
        </p:spPr>
        <p:txBody>
          <a:bodyPr wrap="square" lIns="0" tIns="0" rIns="0" bIns="0" rtlCol="0">
            <a:noAutofit/>
          </a:bodyPr>
          <a:lstStyle/>
          <a:p>
            <a:pPr>
              <a:lnSpc>
                <a:spcPct val="150000"/>
              </a:lnSpc>
            </a:pPr>
            <a:r>
              <a:rPr lang="en-US" sz="2400" dirty="0">
                <a:latin typeface="Open Sans" panose="020B0606030504020204" pitchFamily="34" charset="0"/>
                <a:ea typeface="Open Sans" panose="020B0606030504020204" pitchFamily="34" charset="0"/>
                <a:cs typeface="Open Sans" panose="020B0606030504020204" pitchFamily="34" charset="0"/>
              </a:rPr>
              <a:t>You can view our formularies at </a:t>
            </a:r>
          </a:p>
          <a:p>
            <a:pPr>
              <a:lnSpc>
                <a:spcPct val="150000"/>
              </a:lnSpc>
            </a:pPr>
            <a:r>
              <a:rPr lang="en-US" sz="2400" b="1" dirty="0" err="1">
                <a:latin typeface="Open Sans" panose="020B0606030504020204" pitchFamily="34" charset="0"/>
                <a:ea typeface="Open Sans" panose="020B0606030504020204" pitchFamily="34" charset="0"/>
                <a:cs typeface="Open Sans" panose="020B0606030504020204" pitchFamily="34" charset="0"/>
              </a:rPr>
              <a:t>AetnaMedicare.com</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dirty="0">
                <a:latin typeface="Open Sans" panose="020B0606030504020204" pitchFamily="34" charset="0"/>
                <a:ea typeface="Open Sans" panose="020B0606030504020204" pitchFamily="34" charset="0"/>
                <a:cs typeface="Open Sans" panose="020B0606030504020204" pitchFamily="34" charset="0"/>
              </a:rPr>
              <a:t> </a:t>
            </a:r>
          </a:p>
          <a:p>
            <a:pPr lvl="0">
              <a:lnSpc>
                <a:spcPct val="150000"/>
              </a:lnSpc>
            </a:pPr>
            <a:r>
              <a:rPr lang="en-US" b="1" dirty="0">
                <a:latin typeface="Open Sans" panose="020B0606030504020204" pitchFamily="34" charset="0"/>
                <a:ea typeface="Open Sans" panose="020B0606030504020204" pitchFamily="34" charset="0"/>
                <a:cs typeface="Open Sans" panose="020B0606030504020204" pitchFamily="34" charset="0"/>
              </a:rPr>
              <a:t>Sometimes our formularies change</a:t>
            </a:r>
          </a:p>
          <a:p>
            <a:pPr marL="285750" lvl="0" indent="-285750">
              <a:lnSpc>
                <a:spcPct val="150000"/>
              </a:lnSpc>
              <a:buFont typeface="Arial" panose="020B0604020202020204" pitchFamily="34" charset="0"/>
              <a:buChar char="•"/>
            </a:pPr>
            <a:r>
              <a:rPr lang="en-US" dirty="0"/>
              <a:t>Be sure to verify your medicines and their tiers when filling or refilling prescriptions.</a:t>
            </a:r>
          </a:p>
          <a:p>
            <a:pPr marL="285750" lvl="0" indent="-285750">
              <a:lnSpc>
                <a:spcPct val="15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Call</a:t>
            </a:r>
            <a:r>
              <a:rPr lang="en-US" b="1" dirty="0">
                <a:latin typeface="Open Sans" panose="020B0606030504020204" pitchFamily="34" charset="0"/>
                <a:ea typeface="Open Sans" panose="020B0606030504020204" pitchFamily="34" charset="0"/>
                <a:cs typeface="Open Sans" panose="020B0606030504020204" pitchFamily="34" charset="0"/>
              </a:rPr>
              <a:t> 1-855-338-7027 (TTY:711) </a:t>
            </a:r>
            <a:r>
              <a:rPr lang="en-US" dirty="0">
                <a:latin typeface="Open Sans" panose="020B0606030504020204" pitchFamily="34" charset="0"/>
                <a:ea typeface="Open Sans" panose="020B0606030504020204" pitchFamily="34" charset="0"/>
                <a:cs typeface="Open Sans" panose="020B0606030504020204" pitchFamily="34" charset="0"/>
              </a:rPr>
              <a:t>24/7 to get more formulary information.</a:t>
            </a:r>
          </a:p>
        </p:txBody>
      </p:sp>
      <p:sp>
        <p:nvSpPr>
          <p:cNvPr id="17" name="TextBox 16">
            <a:extLst>
              <a:ext uri="{FF2B5EF4-FFF2-40B4-BE49-F238E27FC236}">
                <a16:creationId xmlns:a16="http://schemas.microsoft.com/office/drawing/2014/main" id="{BD0FB9F9-85FD-9548-82AE-90C39E72B9E5}"/>
              </a:ext>
            </a:extLst>
          </p:cNvPr>
          <p:cNvSpPr txBox="1"/>
          <p:nvPr/>
        </p:nvSpPr>
        <p:spPr>
          <a:xfrm>
            <a:off x="5669202" y="276654"/>
            <a:ext cx="5471996" cy="653489"/>
          </a:xfrm>
          <a:prstGeom prst="rect">
            <a:avLst/>
          </a:prstGeom>
          <a:noFill/>
        </p:spPr>
        <p:txBody>
          <a:bodyPr wrap="square" lIns="0" tIns="0" rIns="0" bIns="0" rtlCol="0">
            <a:noAutofit/>
          </a:bodyPr>
          <a:lstStyle/>
          <a:p>
            <a:r>
              <a:rPr lang="en-US" sz="3200" dirty="0">
                <a:solidFill>
                  <a:schemeClr val="accent2"/>
                </a:solidFill>
                <a:latin typeface="Domaine Display" panose="020A0803080505060203" pitchFamily="18" charset="77"/>
              </a:rPr>
              <a:t>Important formulary tips </a:t>
            </a:r>
          </a:p>
          <a:p>
            <a:r>
              <a:rPr lang="en-US" sz="3200" dirty="0">
                <a:solidFill>
                  <a:schemeClr val="accent2"/>
                </a:solidFill>
                <a:latin typeface="Domaine Display" panose="020A0803080505060203" pitchFamily="18" charset="77"/>
              </a:rPr>
              <a:t> </a:t>
            </a:r>
          </a:p>
        </p:txBody>
      </p:sp>
      <p:pic>
        <p:nvPicPr>
          <p:cNvPr id="4" name="Picture 3" descr="A group of people standing on top of a grass covered field&#10;&#10;Description automatically generated">
            <a:extLst>
              <a:ext uri="{FF2B5EF4-FFF2-40B4-BE49-F238E27FC236}">
                <a16:creationId xmlns:a16="http://schemas.microsoft.com/office/drawing/2014/main" id="{CB6C62E5-DDED-A148-A36A-0F8071A652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76" y="0"/>
            <a:ext cx="5270501" cy="6872748"/>
          </a:xfrm>
          <a:prstGeom prst="rect">
            <a:avLst/>
          </a:prstGeom>
        </p:spPr>
      </p:pic>
      <p:sp>
        <p:nvSpPr>
          <p:cNvPr id="5" name="TextBox 4">
            <a:extLst>
              <a:ext uri="{FF2B5EF4-FFF2-40B4-BE49-F238E27FC236}">
                <a16:creationId xmlns:a16="http://schemas.microsoft.com/office/drawing/2014/main" id="{FD5D8E23-D54A-9D4A-9849-48CAA523A21C}"/>
              </a:ext>
            </a:extLst>
          </p:cNvPr>
          <p:cNvSpPr txBox="1"/>
          <p:nvPr/>
        </p:nvSpPr>
        <p:spPr>
          <a:xfrm>
            <a:off x="244155" y="234331"/>
            <a:ext cx="304777" cy="363071"/>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
        <p:nvSpPr>
          <p:cNvPr id="6" name="TextBox 5">
            <a:extLst>
              <a:ext uri="{FF2B5EF4-FFF2-40B4-BE49-F238E27FC236}">
                <a16:creationId xmlns:a16="http://schemas.microsoft.com/office/drawing/2014/main" id="{DEB33CEA-F3EE-AA4A-821A-4FD767FEA9E4}"/>
              </a:ext>
            </a:extLst>
          </p:cNvPr>
          <p:cNvSpPr txBox="1"/>
          <p:nvPr/>
        </p:nvSpPr>
        <p:spPr>
          <a:xfrm>
            <a:off x="4961314" y="6509678"/>
            <a:ext cx="289111" cy="363070"/>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Tree>
    <p:extLst>
      <p:ext uri="{BB962C8B-B14F-4D97-AF65-F5344CB8AC3E}">
        <p14:creationId xmlns:p14="http://schemas.microsoft.com/office/powerpoint/2010/main" val="1575821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3"/>
          <p:cNvSpPr/>
          <p:nvPr/>
        </p:nvSpPr>
        <p:spPr>
          <a:xfrm>
            <a:off x="360385" y="1223784"/>
            <a:ext cx="3736127" cy="66893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Open Sans"/>
              <a:ea typeface="Open Sans"/>
              <a:cs typeface="Open Sans"/>
              <a:sym typeface="Open Sans"/>
            </a:endParaRPr>
          </a:p>
        </p:txBody>
      </p:sp>
      <p:sp>
        <p:nvSpPr>
          <p:cNvPr id="280" name="Google Shape;280;p13"/>
          <p:cNvSpPr/>
          <p:nvPr/>
        </p:nvSpPr>
        <p:spPr>
          <a:xfrm>
            <a:off x="4191772" y="1223784"/>
            <a:ext cx="3736127" cy="66893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Open Sans"/>
              <a:ea typeface="Open Sans"/>
              <a:cs typeface="Open Sans"/>
              <a:sym typeface="Open Sans"/>
            </a:endParaRPr>
          </a:p>
        </p:txBody>
      </p:sp>
      <p:sp>
        <p:nvSpPr>
          <p:cNvPr id="281" name="Google Shape;281;p13"/>
          <p:cNvSpPr/>
          <p:nvPr/>
        </p:nvSpPr>
        <p:spPr>
          <a:xfrm>
            <a:off x="8023160" y="1223784"/>
            <a:ext cx="3808454" cy="66893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Open Sans"/>
              <a:ea typeface="Open Sans"/>
              <a:cs typeface="Open Sans"/>
              <a:sym typeface="Open Sans"/>
            </a:endParaRPr>
          </a:p>
        </p:txBody>
      </p:sp>
      <p:sp>
        <p:nvSpPr>
          <p:cNvPr id="282" name="Google Shape;282;p13"/>
          <p:cNvSpPr/>
          <p:nvPr/>
        </p:nvSpPr>
        <p:spPr>
          <a:xfrm>
            <a:off x="360385" y="1971910"/>
            <a:ext cx="3736127" cy="2216041"/>
          </a:xfrm>
          <a:prstGeom prst="rect">
            <a:avLst/>
          </a:prstGeom>
          <a:solidFill>
            <a:srgbClr val="E5D4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Open Sans"/>
              <a:ea typeface="Open Sans"/>
              <a:cs typeface="Open Sans"/>
              <a:sym typeface="Open Sans"/>
            </a:endParaRPr>
          </a:p>
        </p:txBody>
      </p:sp>
      <p:sp>
        <p:nvSpPr>
          <p:cNvPr id="283" name="Google Shape;283;p13"/>
          <p:cNvSpPr/>
          <p:nvPr/>
        </p:nvSpPr>
        <p:spPr>
          <a:xfrm>
            <a:off x="4191772" y="1971910"/>
            <a:ext cx="3736127" cy="2216041"/>
          </a:xfrm>
          <a:prstGeom prst="rect">
            <a:avLst/>
          </a:prstGeom>
          <a:solidFill>
            <a:srgbClr val="E5D4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Open Sans"/>
              <a:ea typeface="Open Sans"/>
              <a:cs typeface="Open Sans"/>
              <a:sym typeface="Open Sans"/>
            </a:endParaRPr>
          </a:p>
        </p:txBody>
      </p:sp>
      <p:sp>
        <p:nvSpPr>
          <p:cNvPr id="284" name="Google Shape;284;p13"/>
          <p:cNvSpPr/>
          <p:nvPr/>
        </p:nvSpPr>
        <p:spPr>
          <a:xfrm>
            <a:off x="8023160" y="1971910"/>
            <a:ext cx="3808454" cy="2216041"/>
          </a:xfrm>
          <a:prstGeom prst="rect">
            <a:avLst/>
          </a:prstGeom>
          <a:solidFill>
            <a:srgbClr val="E5D4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lt1"/>
              </a:solidFill>
              <a:latin typeface="Open Sans"/>
              <a:ea typeface="Open Sans"/>
              <a:cs typeface="Open Sans"/>
              <a:sym typeface="Open Sans"/>
            </a:endParaRPr>
          </a:p>
        </p:txBody>
      </p:sp>
      <p:sp>
        <p:nvSpPr>
          <p:cNvPr id="285" name="Google Shape;285;p13"/>
          <p:cNvSpPr txBox="1"/>
          <p:nvPr/>
        </p:nvSpPr>
        <p:spPr>
          <a:xfrm>
            <a:off x="594360" y="2139780"/>
            <a:ext cx="3294195" cy="1801108"/>
          </a:xfrm>
          <a:prstGeom prst="rect">
            <a:avLst/>
          </a:prstGeom>
          <a:noFill/>
          <a:ln>
            <a:noFill/>
          </a:ln>
        </p:spPr>
        <p:txBody>
          <a:bodyPr spcFirstLastPara="1" wrap="square" lIns="0" tIns="0" rIns="0" bIns="0" anchor="t" anchorCtr="0">
            <a:noAutofit/>
          </a:bodyPr>
          <a:lstStyle/>
          <a:p>
            <a:pPr marL="0" marR="0" lvl="2" indent="0" algn="l" rtl="0">
              <a:lnSpc>
                <a:spcPct val="125000"/>
              </a:lnSpc>
              <a:spcBef>
                <a:spcPts val="0"/>
              </a:spcBef>
              <a:spcAft>
                <a:spcPts val="0"/>
              </a:spcAft>
              <a:buNone/>
            </a:pPr>
            <a:r>
              <a:rPr lang="en-US" sz="1800" b="0" i="0" u="none" strike="noStrike" cap="none" dirty="0">
                <a:solidFill>
                  <a:schemeClr val="dk2"/>
                </a:solidFill>
                <a:latin typeface="Open Sans"/>
                <a:ea typeface="Open Sans"/>
                <a:cs typeface="Open Sans"/>
                <a:sym typeface="Open Sans"/>
              </a:rPr>
              <a:t>Some drugs require prior authorization. Your doctor must first show a medical need for you to use the drug before the plan will cover it.</a:t>
            </a:r>
            <a:endParaRPr dirty="0"/>
          </a:p>
        </p:txBody>
      </p:sp>
      <p:sp>
        <p:nvSpPr>
          <p:cNvPr id="286" name="Google Shape;286;p13"/>
          <p:cNvSpPr txBox="1"/>
          <p:nvPr/>
        </p:nvSpPr>
        <p:spPr>
          <a:xfrm>
            <a:off x="4463796" y="2106882"/>
            <a:ext cx="3198875" cy="1209073"/>
          </a:xfrm>
          <a:prstGeom prst="rect">
            <a:avLst/>
          </a:prstGeom>
          <a:noFill/>
          <a:ln>
            <a:noFill/>
          </a:ln>
        </p:spPr>
        <p:txBody>
          <a:bodyPr spcFirstLastPara="1" wrap="square" lIns="0" tIns="0" rIns="0" bIns="0" anchor="t" anchorCtr="0">
            <a:noAutofit/>
          </a:bodyPr>
          <a:lstStyle/>
          <a:p>
            <a:pPr marL="0" marR="0" lvl="2" indent="0" algn="l" rtl="0">
              <a:lnSpc>
                <a:spcPct val="125000"/>
              </a:lnSpc>
              <a:spcBef>
                <a:spcPts val="0"/>
              </a:spcBef>
              <a:spcAft>
                <a:spcPts val="0"/>
              </a:spcAft>
              <a:buNone/>
            </a:pPr>
            <a:r>
              <a:rPr lang="en-US" sz="1800" b="0" i="0" u="none" strike="noStrike" cap="none" dirty="0">
                <a:solidFill>
                  <a:schemeClr val="tx2"/>
                </a:solidFill>
                <a:latin typeface="Open Sans"/>
                <a:ea typeface="Open Sans"/>
                <a:cs typeface="Open Sans"/>
                <a:sym typeface="Open Sans"/>
              </a:rPr>
              <a:t>These place a limit </a:t>
            </a:r>
            <a:r>
              <a:rPr lang="en-US" sz="1800" b="0" i="0" u="none" strike="noStrike" cap="none" dirty="0">
                <a:solidFill>
                  <a:schemeClr val="dk2"/>
                </a:solidFill>
                <a:latin typeface="Open Sans"/>
                <a:ea typeface="Open Sans"/>
                <a:cs typeface="Open Sans"/>
                <a:sym typeface="Open Sans"/>
              </a:rPr>
              <a:t>on how much of a drug you can get at one time.</a:t>
            </a:r>
            <a:endParaRPr dirty="0"/>
          </a:p>
        </p:txBody>
      </p:sp>
      <p:sp>
        <p:nvSpPr>
          <p:cNvPr id="287" name="Google Shape;287;p13"/>
          <p:cNvSpPr txBox="1"/>
          <p:nvPr/>
        </p:nvSpPr>
        <p:spPr>
          <a:xfrm>
            <a:off x="8236498" y="2129465"/>
            <a:ext cx="3397717" cy="1537280"/>
          </a:xfrm>
          <a:prstGeom prst="rect">
            <a:avLst/>
          </a:prstGeom>
          <a:noFill/>
          <a:ln>
            <a:noFill/>
          </a:ln>
        </p:spPr>
        <p:txBody>
          <a:bodyPr spcFirstLastPara="1" wrap="square" lIns="0" tIns="0" rIns="0" bIns="0" anchor="t" anchorCtr="0">
            <a:noAutofit/>
          </a:bodyPr>
          <a:lstStyle/>
          <a:p>
            <a:pPr marL="0" marR="0" lvl="2" indent="0" algn="l" rtl="0">
              <a:lnSpc>
                <a:spcPct val="125000"/>
              </a:lnSpc>
              <a:spcBef>
                <a:spcPts val="0"/>
              </a:spcBef>
              <a:spcAft>
                <a:spcPts val="0"/>
              </a:spcAft>
              <a:buNone/>
            </a:pPr>
            <a:r>
              <a:rPr lang="en-US" sz="1800" b="0" i="0" u="none" strike="noStrike" cap="none" dirty="0">
                <a:solidFill>
                  <a:schemeClr val="dk2"/>
                </a:solidFill>
                <a:latin typeface="Open Sans"/>
                <a:ea typeface="Open Sans"/>
                <a:cs typeface="Open Sans"/>
                <a:sym typeface="Open Sans"/>
              </a:rPr>
              <a:t>You must first try another drug on the plan’s formulary before you can move up a “step” to a higher tier drug.</a:t>
            </a:r>
            <a:endParaRPr dirty="0"/>
          </a:p>
        </p:txBody>
      </p:sp>
      <p:sp>
        <p:nvSpPr>
          <p:cNvPr id="289" name="Google Shape;289;p13"/>
          <p:cNvSpPr txBox="1"/>
          <p:nvPr/>
        </p:nvSpPr>
        <p:spPr>
          <a:xfrm>
            <a:off x="616861" y="1356701"/>
            <a:ext cx="3433169" cy="445224"/>
          </a:xfrm>
          <a:prstGeom prst="rect">
            <a:avLst/>
          </a:prstGeom>
          <a:noFill/>
          <a:ln>
            <a:noFill/>
          </a:ln>
        </p:spPr>
        <p:txBody>
          <a:bodyPr spcFirstLastPara="1" wrap="square" lIns="0" tIns="0" rIns="0" bIns="0" anchor="t" anchorCtr="0">
            <a:noAutofit/>
          </a:bodyPr>
          <a:lstStyle/>
          <a:p>
            <a:pPr marL="0" marR="0" lvl="2" indent="0" algn="l" rtl="0">
              <a:lnSpc>
                <a:spcPct val="125000"/>
              </a:lnSpc>
              <a:spcBef>
                <a:spcPts val="0"/>
              </a:spcBef>
              <a:spcAft>
                <a:spcPts val="0"/>
              </a:spcAft>
              <a:buNone/>
            </a:pPr>
            <a:r>
              <a:rPr lang="en-US" sz="2000" b="1" i="0" u="none" strike="noStrike" cap="none" dirty="0">
                <a:solidFill>
                  <a:schemeClr val="lt1"/>
                </a:solidFill>
                <a:latin typeface="Open Sans"/>
                <a:ea typeface="Open Sans"/>
                <a:cs typeface="Open Sans"/>
                <a:sym typeface="Open Sans"/>
              </a:rPr>
              <a:t>Prior authorization (PA)*</a:t>
            </a:r>
            <a:endParaRPr sz="1800" b="0" i="0" u="none" strike="noStrike" cap="none" dirty="0">
              <a:solidFill>
                <a:schemeClr val="lt1"/>
              </a:solidFill>
              <a:latin typeface="Open Sans"/>
              <a:ea typeface="Open Sans"/>
              <a:cs typeface="Open Sans"/>
              <a:sym typeface="Open Sans"/>
            </a:endParaRPr>
          </a:p>
        </p:txBody>
      </p:sp>
      <p:sp>
        <p:nvSpPr>
          <p:cNvPr id="290" name="Google Shape;290;p13"/>
          <p:cNvSpPr txBox="1"/>
          <p:nvPr/>
        </p:nvSpPr>
        <p:spPr>
          <a:xfrm>
            <a:off x="4448251" y="1356701"/>
            <a:ext cx="3087707" cy="445224"/>
          </a:xfrm>
          <a:prstGeom prst="rect">
            <a:avLst/>
          </a:prstGeom>
          <a:noFill/>
          <a:ln>
            <a:noFill/>
          </a:ln>
        </p:spPr>
        <p:txBody>
          <a:bodyPr spcFirstLastPara="1" wrap="square" lIns="0" tIns="0" rIns="0" bIns="0" anchor="t" anchorCtr="0">
            <a:noAutofit/>
          </a:bodyPr>
          <a:lstStyle/>
          <a:p>
            <a:pPr marL="0" marR="0" lvl="2" indent="0" algn="l" rtl="0">
              <a:lnSpc>
                <a:spcPct val="125000"/>
              </a:lnSpc>
              <a:spcBef>
                <a:spcPts val="0"/>
              </a:spcBef>
              <a:spcAft>
                <a:spcPts val="0"/>
              </a:spcAft>
              <a:buNone/>
            </a:pPr>
            <a:r>
              <a:rPr lang="en-US" sz="2000" b="1" i="0" u="none" strike="noStrike" cap="none" dirty="0">
                <a:solidFill>
                  <a:schemeClr val="lt1"/>
                </a:solidFill>
                <a:latin typeface="Open Sans"/>
                <a:ea typeface="Open Sans"/>
                <a:cs typeface="Open Sans"/>
                <a:sym typeface="Open Sans"/>
              </a:rPr>
              <a:t>Quantity limits (QLs)*</a:t>
            </a:r>
            <a:endParaRPr sz="1800" b="0" i="0" u="none" strike="noStrike" cap="none" dirty="0">
              <a:solidFill>
                <a:schemeClr val="lt1"/>
              </a:solidFill>
              <a:latin typeface="Open Sans"/>
              <a:ea typeface="Open Sans"/>
              <a:cs typeface="Open Sans"/>
              <a:sym typeface="Open Sans"/>
            </a:endParaRPr>
          </a:p>
        </p:txBody>
      </p:sp>
      <p:sp>
        <p:nvSpPr>
          <p:cNvPr id="291" name="Google Shape;291;p13"/>
          <p:cNvSpPr txBox="1"/>
          <p:nvPr/>
        </p:nvSpPr>
        <p:spPr>
          <a:xfrm>
            <a:off x="8285912" y="1356701"/>
            <a:ext cx="3147482" cy="445224"/>
          </a:xfrm>
          <a:prstGeom prst="rect">
            <a:avLst/>
          </a:prstGeom>
          <a:noFill/>
          <a:ln>
            <a:noFill/>
          </a:ln>
        </p:spPr>
        <p:txBody>
          <a:bodyPr spcFirstLastPara="1" wrap="square" lIns="0" tIns="0" rIns="0" bIns="0" anchor="t" anchorCtr="0">
            <a:noAutofit/>
          </a:bodyPr>
          <a:lstStyle/>
          <a:p>
            <a:pPr marL="0" marR="0" lvl="2" indent="0" algn="l" rtl="0">
              <a:lnSpc>
                <a:spcPct val="125000"/>
              </a:lnSpc>
              <a:spcBef>
                <a:spcPts val="0"/>
              </a:spcBef>
              <a:spcAft>
                <a:spcPts val="0"/>
              </a:spcAft>
              <a:buNone/>
            </a:pPr>
            <a:r>
              <a:rPr lang="en-US" sz="2000" b="1" i="0" u="none" strike="noStrike" cap="none" dirty="0">
                <a:solidFill>
                  <a:schemeClr val="lt1"/>
                </a:solidFill>
                <a:latin typeface="Open Sans"/>
                <a:ea typeface="Open Sans"/>
                <a:cs typeface="Open Sans"/>
                <a:sym typeface="Open Sans"/>
              </a:rPr>
              <a:t>Step therapy (ST)*</a:t>
            </a:r>
            <a:endParaRPr sz="1800" b="0" i="0" u="none" strike="noStrike" cap="none" dirty="0">
              <a:solidFill>
                <a:schemeClr val="lt1"/>
              </a:solidFill>
              <a:latin typeface="Open Sans"/>
              <a:ea typeface="Open Sans"/>
              <a:cs typeface="Open Sans"/>
              <a:sym typeface="Open Sans"/>
            </a:endParaRPr>
          </a:p>
        </p:txBody>
      </p:sp>
      <p:sp>
        <p:nvSpPr>
          <p:cNvPr id="294" name="Google Shape;294;p13"/>
          <p:cNvSpPr txBox="1"/>
          <p:nvPr/>
        </p:nvSpPr>
        <p:spPr>
          <a:xfrm>
            <a:off x="433632" y="372464"/>
            <a:ext cx="10437567" cy="463031"/>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accent2"/>
              </a:buClr>
              <a:buSzPts val="3200"/>
              <a:buFont typeface="Open Sans"/>
              <a:buNone/>
            </a:pPr>
            <a:r>
              <a:rPr lang="en-US" sz="3200" b="0" i="0" dirty="0">
                <a:solidFill>
                  <a:schemeClr val="accent2"/>
                </a:solidFill>
                <a:latin typeface="Open Sans"/>
                <a:ea typeface="Open Sans"/>
                <a:cs typeface="Open Sans"/>
                <a:sym typeface="Open Sans"/>
              </a:rPr>
              <a:t>Your plan may also have these drug coverage rules:</a:t>
            </a:r>
            <a:endParaRPr dirty="0"/>
          </a:p>
        </p:txBody>
      </p:sp>
      <p:sp>
        <p:nvSpPr>
          <p:cNvPr id="2" name="Rectangle 1">
            <a:extLst>
              <a:ext uri="{FF2B5EF4-FFF2-40B4-BE49-F238E27FC236}">
                <a16:creationId xmlns:a16="http://schemas.microsoft.com/office/drawing/2014/main" id="{116476F3-768E-E84E-A849-DCF3C82E05E1}"/>
              </a:ext>
            </a:extLst>
          </p:cNvPr>
          <p:cNvSpPr/>
          <p:nvPr/>
        </p:nvSpPr>
        <p:spPr>
          <a:xfrm>
            <a:off x="360385" y="4261138"/>
            <a:ext cx="11471229" cy="7409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8" name="Google Shape;288;p13"/>
          <p:cNvSpPr txBox="1"/>
          <p:nvPr/>
        </p:nvSpPr>
        <p:spPr>
          <a:xfrm>
            <a:off x="1191126" y="4355821"/>
            <a:ext cx="9853863" cy="646290"/>
          </a:xfrm>
          <a:prstGeom prst="rect">
            <a:avLst/>
          </a:prstGeom>
          <a:noFill/>
          <a:ln>
            <a:noFill/>
          </a:ln>
        </p:spPr>
        <p:txBody>
          <a:bodyPr spcFirstLastPara="1" wrap="square" lIns="91425" tIns="45700" rIns="91425" bIns="45700" anchor="t" anchorCtr="0">
            <a:spAutoFit/>
          </a:bodyPr>
          <a:lstStyle/>
          <a:p>
            <a:pPr marL="0" marR="0" lvl="2" indent="0" algn="l" rtl="0">
              <a:spcBef>
                <a:spcPts val="0"/>
              </a:spcBef>
              <a:spcAft>
                <a:spcPts val="0"/>
              </a:spcAft>
              <a:buNone/>
            </a:pPr>
            <a:r>
              <a:rPr lang="en-US" sz="1800" b="1" i="0" u="none" strike="noStrike" cap="none" dirty="0">
                <a:solidFill>
                  <a:schemeClr val="bg1"/>
                </a:solidFill>
                <a:latin typeface="Open Sans"/>
                <a:ea typeface="Open Sans"/>
                <a:cs typeface="Open Sans"/>
                <a:sym typeface="Open Sans"/>
              </a:rPr>
              <a:t>*The above rules are for safety purposes and to help keep your costs down. They were created with your health in mind.</a:t>
            </a:r>
            <a:endParaRPr b="1" dirty="0">
              <a:solidFill>
                <a:schemeClr val="bg1"/>
              </a:solidFill>
            </a:endParaRPr>
          </a:p>
        </p:txBody>
      </p:sp>
    </p:spTree>
    <p:extLst>
      <p:ext uri="{BB962C8B-B14F-4D97-AF65-F5344CB8AC3E}">
        <p14:creationId xmlns:p14="http://schemas.microsoft.com/office/powerpoint/2010/main" val="1069382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anim calcmode="lin" valueType="num">
                                      <p:cBhvr>
                                        <p:cTn id="8" dur="1000" fill="hold"/>
                                        <p:tgtEl>
                                          <p:spTgt spid="279"/>
                                        </p:tgtEl>
                                        <p:attrNameLst>
                                          <p:attrName>ppt_x</p:attrName>
                                        </p:attrNameLst>
                                      </p:cBhvr>
                                      <p:tavLst>
                                        <p:tav tm="0">
                                          <p:val>
                                            <p:strVal val="#ppt_x"/>
                                          </p:val>
                                        </p:tav>
                                        <p:tav tm="100000">
                                          <p:val>
                                            <p:strVal val="#ppt_x"/>
                                          </p:val>
                                        </p:tav>
                                      </p:tavLst>
                                    </p:anim>
                                    <p:anim calcmode="lin" valueType="num">
                                      <p:cBhvr>
                                        <p:cTn id="9" dur="1000" fill="hold"/>
                                        <p:tgtEl>
                                          <p:spTgt spid="27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fade">
                                      <p:cBhvr>
                                        <p:cTn id="12" dur="1000"/>
                                        <p:tgtEl>
                                          <p:spTgt spid="282"/>
                                        </p:tgtEl>
                                      </p:cBhvr>
                                    </p:animEffect>
                                    <p:anim calcmode="lin" valueType="num">
                                      <p:cBhvr>
                                        <p:cTn id="13" dur="1000" fill="hold"/>
                                        <p:tgtEl>
                                          <p:spTgt spid="282"/>
                                        </p:tgtEl>
                                        <p:attrNameLst>
                                          <p:attrName>ppt_x</p:attrName>
                                        </p:attrNameLst>
                                      </p:cBhvr>
                                      <p:tavLst>
                                        <p:tav tm="0">
                                          <p:val>
                                            <p:strVal val="#ppt_x"/>
                                          </p:val>
                                        </p:tav>
                                        <p:tav tm="100000">
                                          <p:val>
                                            <p:strVal val="#ppt_x"/>
                                          </p:val>
                                        </p:tav>
                                      </p:tavLst>
                                    </p:anim>
                                    <p:anim calcmode="lin" valueType="num">
                                      <p:cBhvr>
                                        <p:cTn id="14" dur="1000" fill="hold"/>
                                        <p:tgtEl>
                                          <p:spTgt spid="28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5"/>
                                        </p:tgtEl>
                                        <p:attrNameLst>
                                          <p:attrName>style.visibility</p:attrName>
                                        </p:attrNameLst>
                                      </p:cBhvr>
                                      <p:to>
                                        <p:strVal val="visible"/>
                                      </p:to>
                                    </p:set>
                                    <p:animEffect transition="in" filter="fade">
                                      <p:cBhvr>
                                        <p:cTn id="17" dur="1000"/>
                                        <p:tgtEl>
                                          <p:spTgt spid="285"/>
                                        </p:tgtEl>
                                      </p:cBhvr>
                                    </p:animEffect>
                                    <p:anim calcmode="lin" valueType="num">
                                      <p:cBhvr>
                                        <p:cTn id="18" dur="1000" fill="hold"/>
                                        <p:tgtEl>
                                          <p:spTgt spid="285"/>
                                        </p:tgtEl>
                                        <p:attrNameLst>
                                          <p:attrName>ppt_x</p:attrName>
                                        </p:attrNameLst>
                                      </p:cBhvr>
                                      <p:tavLst>
                                        <p:tav tm="0">
                                          <p:val>
                                            <p:strVal val="#ppt_x"/>
                                          </p:val>
                                        </p:tav>
                                        <p:tav tm="100000">
                                          <p:val>
                                            <p:strVal val="#ppt_x"/>
                                          </p:val>
                                        </p:tav>
                                      </p:tavLst>
                                    </p:anim>
                                    <p:anim calcmode="lin" valueType="num">
                                      <p:cBhvr>
                                        <p:cTn id="19" dur="1000" fill="hold"/>
                                        <p:tgtEl>
                                          <p:spTgt spid="28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9"/>
                                        </p:tgtEl>
                                        <p:attrNameLst>
                                          <p:attrName>style.visibility</p:attrName>
                                        </p:attrNameLst>
                                      </p:cBhvr>
                                      <p:to>
                                        <p:strVal val="visible"/>
                                      </p:to>
                                    </p:set>
                                    <p:animEffect transition="in" filter="fade">
                                      <p:cBhvr>
                                        <p:cTn id="22" dur="1000"/>
                                        <p:tgtEl>
                                          <p:spTgt spid="289"/>
                                        </p:tgtEl>
                                      </p:cBhvr>
                                    </p:animEffect>
                                    <p:anim calcmode="lin" valueType="num">
                                      <p:cBhvr>
                                        <p:cTn id="23" dur="1000" fill="hold"/>
                                        <p:tgtEl>
                                          <p:spTgt spid="289"/>
                                        </p:tgtEl>
                                        <p:attrNameLst>
                                          <p:attrName>ppt_x</p:attrName>
                                        </p:attrNameLst>
                                      </p:cBhvr>
                                      <p:tavLst>
                                        <p:tav tm="0">
                                          <p:val>
                                            <p:strVal val="#ppt_x"/>
                                          </p:val>
                                        </p:tav>
                                        <p:tav tm="100000">
                                          <p:val>
                                            <p:strVal val="#ppt_x"/>
                                          </p:val>
                                        </p:tav>
                                      </p:tavLst>
                                    </p:anim>
                                    <p:anim calcmode="lin" valueType="num">
                                      <p:cBhvr>
                                        <p:cTn id="24" dur="1000" fill="hold"/>
                                        <p:tgtEl>
                                          <p:spTgt spid="28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280"/>
                                        </p:tgtEl>
                                        <p:attrNameLst>
                                          <p:attrName>style.visibility</p:attrName>
                                        </p:attrNameLst>
                                      </p:cBhvr>
                                      <p:to>
                                        <p:strVal val="visible"/>
                                      </p:to>
                                    </p:set>
                                    <p:animEffect transition="in" filter="fade">
                                      <p:cBhvr>
                                        <p:cTn id="28" dur="1000"/>
                                        <p:tgtEl>
                                          <p:spTgt spid="280"/>
                                        </p:tgtEl>
                                      </p:cBhvr>
                                    </p:animEffect>
                                    <p:anim calcmode="lin" valueType="num">
                                      <p:cBhvr>
                                        <p:cTn id="29" dur="1000" fill="hold"/>
                                        <p:tgtEl>
                                          <p:spTgt spid="280"/>
                                        </p:tgtEl>
                                        <p:attrNameLst>
                                          <p:attrName>ppt_x</p:attrName>
                                        </p:attrNameLst>
                                      </p:cBhvr>
                                      <p:tavLst>
                                        <p:tav tm="0">
                                          <p:val>
                                            <p:strVal val="#ppt_x"/>
                                          </p:val>
                                        </p:tav>
                                        <p:tav tm="100000">
                                          <p:val>
                                            <p:strVal val="#ppt_x"/>
                                          </p:val>
                                        </p:tav>
                                      </p:tavLst>
                                    </p:anim>
                                    <p:anim calcmode="lin" valueType="num">
                                      <p:cBhvr>
                                        <p:cTn id="30" dur="1000" fill="hold"/>
                                        <p:tgtEl>
                                          <p:spTgt spid="28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83"/>
                                        </p:tgtEl>
                                        <p:attrNameLst>
                                          <p:attrName>style.visibility</p:attrName>
                                        </p:attrNameLst>
                                      </p:cBhvr>
                                      <p:to>
                                        <p:strVal val="visible"/>
                                      </p:to>
                                    </p:set>
                                    <p:animEffect transition="in" filter="fade">
                                      <p:cBhvr>
                                        <p:cTn id="33" dur="1000"/>
                                        <p:tgtEl>
                                          <p:spTgt spid="283"/>
                                        </p:tgtEl>
                                      </p:cBhvr>
                                    </p:animEffect>
                                    <p:anim calcmode="lin" valueType="num">
                                      <p:cBhvr>
                                        <p:cTn id="34" dur="1000" fill="hold"/>
                                        <p:tgtEl>
                                          <p:spTgt spid="283"/>
                                        </p:tgtEl>
                                        <p:attrNameLst>
                                          <p:attrName>ppt_x</p:attrName>
                                        </p:attrNameLst>
                                      </p:cBhvr>
                                      <p:tavLst>
                                        <p:tav tm="0">
                                          <p:val>
                                            <p:strVal val="#ppt_x"/>
                                          </p:val>
                                        </p:tav>
                                        <p:tav tm="100000">
                                          <p:val>
                                            <p:strVal val="#ppt_x"/>
                                          </p:val>
                                        </p:tav>
                                      </p:tavLst>
                                    </p:anim>
                                    <p:anim calcmode="lin" valueType="num">
                                      <p:cBhvr>
                                        <p:cTn id="35" dur="1000" fill="hold"/>
                                        <p:tgtEl>
                                          <p:spTgt spid="28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86"/>
                                        </p:tgtEl>
                                        <p:attrNameLst>
                                          <p:attrName>style.visibility</p:attrName>
                                        </p:attrNameLst>
                                      </p:cBhvr>
                                      <p:to>
                                        <p:strVal val="visible"/>
                                      </p:to>
                                    </p:set>
                                    <p:animEffect transition="in" filter="fade">
                                      <p:cBhvr>
                                        <p:cTn id="38" dur="1000"/>
                                        <p:tgtEl>
                                          <p:spTgt spid="286"/>
                                        </p:tgtEl>
                                      </p:cBhvr>
                                    </p:animEffect>
                                    <p:anim calcmode="lin" valueType="num">
                                      <p:cBhvr>
                                        <p:cTn id="39" dur="1000" fill="hold"/>
                                        <p:tgtEl>
                                          <p:spTgt spid="286"/>
                                        </p:tgtEl>
                                        <p:attrNameLst>
                                          <p:attrName>ppt_x</p:attrName>
                                        </p:attrNameLst>
                                      </p:cBhvr>
                                      <p:tavLst>
                                        <p:tav tm="0">
                                          <p:val>
                                            <p:strVal val="#ppt_x"/>
                                          </p:val>
                                        </p:tav>
                                        <p:tav tm="100000">
                                          <p:val>
                                            <p:strVal val="#ppt_x"/>
                                          </p:val>
                                        </p:tav>
                                      </p:tavLst>
                                    </p:anim>
                                    <p:anim calcmode="lin" valueType="num">
                                      <p:cBhvr>
                                        <p:cTn id="40" dur="1000" fill="hold"/>
                                        <p:tgtEl>
                                          <p:spTgt spid="28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0"/>
                                        </p:tgtEl>
                                        <p:attrNameLst>
                                          <p:attrName>style.visibility</p:attrName>
                                        </p:attrNameLst>
                                      </p:cBhvr>
                                      <p:to>
                                        <p:strVal val="visible"/>
                                      </p:to>
                                    </p:set>
                                    <p:animEffect transition="in" filter="fade">
                                      <p:cBhvr>
                                        <p:cTn id="43" dur="1000"/>
                                        <p:tgtEl>
                                          <p:spTgt spid="290"/>
                                        </p:tgtEl>
                                      </p:cBhvr>
                                    </p:animEffect>
                                    <p:anim calcmode="lin" valueType="num">
                                      <p:cBhvr>
                                        <p:cTn id="44" dur="1000" fill="hold"/>
                                        <p:tgtEl>
                                          <p:spTgt spid="290"/>
                                        </p:tgtEl>
                                        <p:attrNameLst>
                                          <p:attrName>ppt_x</p:attrName>
                                        </p:attrNameLst>
                                      </p:cBhvr>
                                      <p:tavLst>
                                        <p:tav tm="0">
                                          <p:val>
                                            <p:strVal val="#ppt_x"/>
                                          </p:val>
                                        </p:tav>
                                        <p:tav tm="100000">
                                          <p:val>
                                            <p:strVal val="#ppt_x"/>
                                          </p:val>
                                        </p:tav>
                                      </p:tavLst>
                                    </p:anim>
                                    <p:anim calcmode="lin" valueType="num">
                                      <p:cBhvr>
                                        <p:cTn id="45" dur="1000" fill="hold"/>
                                        <p:tgtEl>
                                          <p:spTgt spid="290"/>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281"/>
                                        </p:tgtEl>
                                        <p:attrNameLst>
                                          <p:attrName>style.visibility</p:attrName>
                                        </p:attrNameLst>
                                      </p:cBhvr>
                                      <p:to>
                                        <p:strVal val="visible"/>
                                      </p:to>
                                    </p:set>
                                    <p:animEffect transition="in" filter="fade">
                                      <p:cBhvr>
                                        <p:cTn id="49" dur="1000"/>
                                        <p:tgtEl>
                                          <p:spTgt spid="281"/>
                                        </p:tgtEl>
                                      </p:cBhvr>
                                    </p:animEffect>
                                    <p:anim calcmode="lin" valueType="num">
                                      <p:cBhvr>
                                        <p:cTn id="50" dur="1000" fill="hold"/>
                                        <p:tgtEl>
                                          <p:spTgt spid="281"/>
                                        </p:tgtEl>
                                        <p:attrNameLst>
                                          <p:attrName>ppt_x</p:attrName>
                                        </p:attrNameLst>
                                      </p:cBhvr>
                                      <p:tavLst>
                                        <p:tav tm="0">
                                          <p:val>
                                            <p:strVal val="#ppt_x"/>
                                          </p:val>
                                        </p:tav>
                                        <p:tav tm="100000">
                                          <p:val>
                                            <p:strVal val="#ppt_x"/>
                                          </p:val>
                                        </p:tav>
                                      </p:tavLst>
                                    </p:anim>
                                    <p:anim calcmode="lin" valueType="num">
                                      <p:cBhvr>
                                        <p:cTn id="51" dur="1000" fill="hold"/>
                                        <p:tgtEl>
                                          <p:spTgt spid="28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84"/>
                                        </p:tgtEl>
                                        <p:attrNameLst>
                                          <p:attrName>style.visibility</p:attrName>
                                        </p:attrNameLst>
                                      </p:cBhvr>
                                      <p:to>
                                        <p:strVal val="visible"/>
                                      </p:to>
                                    </p:set>
                                    <p:animEffect transition="in" filter="fade">
                                      <p:cBhvr>
                                        <p:cTn id="54" dur="1000"/>
                                        <p:tgtEl>
                                          <p:spTgt spid="284"/>
                                        </p:tgtEl>
                                      </p:cBhvr>
                                    </p:animEffect>
                                    <p:anim calcmode="lin" valueType="num">
                                      <p:cBhvr>
                                        <p:cTn id="55" dur="1000" fill="hold"/>
                                        <p:tgtEl>
                                          <p:spTgt spid="284"/>
                                        </p:tgtEl>
                                        <p:attrNameLst>
                                          <p:attrName>ppt_x</p:attrName>
                                        </p:attrNameLst>
                                      </p:cBhvr>
                                      <p:tavLst>
                                        <p:tav tm="0">
                                          <p:val>
                                            <p:strVal val="#ppt_x"/>
                                          </p:val>
                                        </p:tav>
                                        <p:tav tm="100000">
                                          <p:val>
                                            <p:strVal val="#ppt_x"/>
                                          </p:val>
                                        </p:tav>
                                      </p:tavLst>
                                    </p:anim>
                                    <p:anim calcmode="lin" valueType="num">
                                      <p:cBhvr>
                                        <p:cTn id="56" dur="1000" fill="hold"/>
                                        <p:tgtEl>
                                          <p:spTgt spid="28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87"/>
                                        </p:tgtEl>
                                        <p:attrNameLst>
                                          <p:attrName>style.visibility</p:attrName>
                                        </p:attrNameLst>
                                      </p:cBhvr>
                                      <p:to>
                                        <p:strVal val="visible"/>
                                      </p:to>
                                    </p:set>
                                    <p:animEffect transition="in" filter="fade">
                                      <p:cBhvr>
                                        <p:cTn id="59" dur="1000"/>
                                        <p:tgtEl>
                                          <p:spTgt spid="287"/>
                                        </p:tgtEl>
                                      </p:cBhvr>
                                    </p:animEffect>
                                    <p:anim calcmode="lin" valueType="num">
                                      <p:cBhvr>
                                        <p:cTn id="60" dur="1000" fill="hold"/>
                                        <p:tgtEl>
                                          <p:spTgt spid="287"/>
                                        </p:tgtEl>
                                        <p:attrNameLst>
                                          <p:attrName>ppt_x</p:attrName>
                                        </p:attrNameLst>
                                      </p:cBhvr>
                                      <p:tavLst>
                                        <p:tav tm="0">
                                          <p:val>
                                            <p:strVal val="#ppt_x"/>
                                          </p:val>
                                        </p:tav>
                                        <p:tav tm="100000">
                                          <p:val>
                                            <p:strVal val="#ppt_x"/>
                                          </p:val>
                                        </p:tav>
                                      </p:tavLst>
                                    </p:anim>
                                    <p:anim calcmode="lin" valueType="num">
                                      <p:cBhvr>
                                        <p:cTn id="61" dur="1000" fill="hold"/>
                                        <p:tgtEl>
                                          <p:spTgt spid="28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91"/>
                                        </p:tgtEl>
                                        <p:attrNameLst>
                                          <p:attrName>style.visibility</p:attrName>
                                        </p:attrNameLst>
                                      </p:cBhvr>
                                      <p:to>
                                        <p:strVal val="visible"/>
                                      </p:to>
                                    </p:set>
                                    <p:animEffect transition="in" filter="fade">
                                      <p:cBhvr>
                                        <p:cTn id="64" dur="1000"/>
                                        <p:tgtEl>
                                          <p:spTgt spid="291"/>
                                        </p:tgtEl>
                                      </p:cBhvr>
                                    </p:animEffect>
                                    <p:anim calcmode="lin" valueType="num">
                                      <p:cBhvr>
                                        <p:cTn id="65" dur="1000" fill="hold"/>
                                        <p:tgtEl>
                                          <p:spTgt spid="291"/>
                                        </p:tgtEl>
                                        <p:attrNameLst>
                                          <p:attrName>ppt_x</p:attrName>
                                        </p:attrNameLst>
                                      </p:cBhvr>
                                      <p:tavLst>
                                        <p:tav tm="0">
                                          <p:val>
                                            <p:strVal val="#ppt_x"/>
                                          </p:val>
                                        </p:tav>
                                        <p:tav tm="100000">
                                          <p:val>
                                            <p:strVal val="#ppt_x"/>
                                          </p:val>
                                        </p:tav>
                                      </p:tavLst>
                                    </p:anim>
                                    <p:anim calcmode="lin" valueType="num">
                                      <p:cBhvr>
                                        <p:cTn id="66" dur="1000" fill="hold"/>
                                        <p:tgtEl>
                                          <p:spTgt spid="291"/>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42"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anim calcmode="lin" valueType="num">
                                      <p:cBhvr>
                                        <p:cTn id="71" dur="1000" fill="hold"/>
                                        <p:tgtEl>
                                          <p:spTgt spid="2"/>
                                        </p:tgtEl>
                                        <p:attrNameLst>
                                          <p:attrName>ppt_x</p:attrName>
                                        </p:attrNameLst>
                                      </p:cBhvr>
                                      <p:tavLst>
                                        <p:tav tm="0">
                                          <p:val>
                                            <p:strVal val="#ppt_x"/>
                                          </p:val>
                                        </p:tav>
                                        <p:tav tm="100000">
                                          <p:val>
                                            <p:strVal val="#ppt_x"/>
                                          </p:val>
                                        </p:tav>
                                      </p:tavLst>
                                    </p:anim>
                                    <p:anim calcmode="lin" valueType="num">
                                      <p:cBhvr>
                                        <p:cTn id="72" dur="1000" fill="hold"/>
                                        <p:tgtEl>
                                          <p:spTgt spid="2"/>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88"/>
                                        </p:tgtEl>
                                        <p:attrNameLst>
                                          <p:attrName>style.visibility</p:attrName>
                                        </p:attrNameLst>
                                      </p:cBhvr>
                                      <p:to>
                                        <p:strVal val="visible"/>
                                      </p:to>
                                    </p:set>
                                    <p:animEffect transition="in" filter="fade">
                                      <p:cBhvr>
                                        <p:cTn id="75" dur="1000"/>
                                        <p:tgtEl>
                                          <p:spTgt spid="288"/>
                                        </p:tgtEl>
                                      </p:cBhvr>
                                    </p:animEffect>
                                    <p:anim calcmode="lin" valueType="num">
                                      <p:cBhvr>
                                        <p:cTn id="76" dur="1000" fill="hold"/>
                                        <p:tgtEl>
                                          <p:spTgt spid="288"/>
                                        </p:tgtEl>
                                        <p:attrNameLst>
                                          <p:attrName>ppt_x</p:attrName>
                                        </p:attrNameLst>
                                      </p:cBhvr>
                                      <p:tavLst>
                                        <p:tav tm="0">
                                          <p:val>
                                            <p:strVal val="#ppt_x"/>
                                          </p:val>
                                        </p:tav>
                                        <p:tav tm="100000">
                                          <p:val>
                                            <p:strVal val="#ppt_x"/>
                                          </p:val>
                                        </p:tav>
                                      </p:tavLst>
                                    </p:anim>
                                    <p:anim calcmode="lin" valueType="num">
                                      <p:cBhvr>
                                        <p:cTn id="77" dur="1000" fill="hold"/>
                                        <p:tgtEl>
                                          <p:spTgt spid="2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animBg="1"/>
      <p:bldP spid="280" grpId="0" animBg="1"/>
      <p:bldP spid="281" grpId="0" animBg="1"/>
      <p:bldP spid="282" grpId="0" animBg="1"/>
      <p:bldP spid="283" grpId="0" animBg="1"/>
      <p:bldP spid="284" grpId="0" animBg="1"/>
      <p:bldP spid="285" grpId="0"/>
      <p:bldP spid="286" grpId="0"/>
      <p:bldP spid="287" grpId="0"/>
      <p:bldP spid="289" grpId="0"/>
      <p:bldP spid="290" grpId="0"/>
      <p:bldP spid="291" grpId="0"/>
      <p:bldP spid="2" grpId="0" animBg="1"/>
      <p:bldP spid="2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06461C-96E0-2E46-A61F-340A35F8CF27}"/>
              </a:ext>
            </a:extLst>
          </p:cNvPr>
          <p:cNvSpPr/>
          <p:nvPr/>
        </p:nvSpPr>
        <p:spPr>
          <a:xfrm>
            <a:off x="6481349" y="1116637"/>
            <a:ext cx="5323349" cy="490940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grpSp>
        <p:nvGrpSpPr>
          <p:cNvPr id="20" name="Group 19"/>
          <p:cNvGrpSpPr/>
          <p:nvPr/>
        </p:nvGrpSpPr>
        <p:grpSpPr>
          <a:xfrm>
            <a:off x="6674202" y="1373796"/>
            <a:ext cx="309395" cy="309395"/>
            <a:chOff x="4866059" y="3846834"/>
            <a:chExt cx="656748" cy="656748"/>
          </a:xfrm>
        </p:grpSpPr>
        <p:sp>
          <p:nvSpPr>
            <p:cNvPr id="21" name="Oval 20"/>
            <p:cNvSpPr/>
            <p:nvPr/>
          </p:nvSpPr>
          <p:spPr>
            <a:xfrm>
              <a:off x="4866059" y="3846834"/>
              <a:ext cx="656748" cy="6567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2" name="Freeform 37"/>
            <p:cNvSpPr>
              <a:spLocks/>
            </p:cNvSpPr>
            <p:nvPr/>
          </p:nvSpPr>
          <p:spPr bwMode="auto">
            <a:xfrm>
              <a:off x="4991266" y="3990715"/>
              <a:ext cx="387283" cy="387645"/>
            </a:xfrm>
            <a:custGeom>
              <a:avLst/>
              <a:gdLst>
                <a:gd name="T0" fmla="*/ 360 w 376"/>
                <a:gd name="T1" fmla="*/ 256 h 376"/>
                <a:gd name="T2" fmla="*/ 330 w 376"/>
                <a:gd name="T3" fmla="*/ 226 h 376"/>
                <a:gd name="T4" fmla="*/ 270 w 376"/>
                <a:gd name="T5" fmla="*/ 226 h 376"/>
                <a:gd name="T6" fmla="*/ 258 w 376"/>
                <a:gd name="T7" fmla="*/ 238 h 376"/>
                <a:gd name="T8" fmla="*/ 191 w 376"/>
                <a:gd name="T9" fmla="*/ 238 h 376"/>
                <a:gd name="T10" fmla="*/ 139 w 376"/>
                <a:gd name="T11" fmla="*/ 185 h 376"/>
                <a:gd name="T12" fmla="*/ 139 w 376"/>
                <a:gd name="T13" fmla="*/ 118 h 376"/>
                <a:gd name="T14" fmla="*/ 150 w 376"/>
                <a:gd name="T15" fmla="*/ 107 h 376"/>
                <a:gd name="T16" fmla="*/ 150 w 376"/>
                <a:gd name="T17" fmla="*/ 47 h 376"/>
                <a:gd name="T18" fmla="*/ 120 w 376"/>
                <a:gd name="T19" fmla="*/ 17 h 376"/>
                <a:gd name="T20" fmla="*/ 60 w 376"/>
                <a:gd name="T21" fmla="*/ 17 h 376"/>
                <a:gd name="T22" fmla="*/ 45 w 376"/>
                <a:gd name="T23" fmla="*/ 32 h 376"/>
                <a:gd name="T24" fmla="*/ 45 w 376"/>
                <a:gd name="T25" fmla="*/ 32 h 376"/>
                <a:gd name="T26" fmla="*/ 135 w 376"/>
                <a:gd name="T27" fmla="*/ 241 h 376"/>
                <a:gd name="T28" fmla="*/ 345 w 376"/>
                <a:gd name="T29" fmla="*/ 331 h 376"/>
                <a:gd name="T30" fmla="*/ 345 w 376"/>
                <a:gd name="T31" fmla="*/ 331 h 376"/>
                <a:gd name="T32" fmla="*/ 360 w 376"/>
                <a:gd name="T33" fmla="*/ 316 h 376"/>
                <a:gd name="T34" fmla="*/ 360 w 376"/>
                <a:gd name="T35" fmla="*/ 2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376">
                  <a:moveTo>
                    <a:pt x="360" y="256"/>
                  </a:moveTo>
                  <a:cubicBezTo>
                    <a:pt x="330" y="226"/>
                    <a:pt x="330" y="226"/>
                    <a:pt x="330" y="226"/>
                  </a:cubicBezTo>
                  <a:cubicBezTo>
                    <a:pt x="313" y="210"/>
                    <a:pt x="286" y="210"/>
                    <a:pt x="270" y="226"/>
                  </a:cubicBezTo>
                  <a:cubicBezTo>
                    <a:pt x="258" y="238"/>
                    <a:pt x="258" y="238"/>
                    <a:pt x="258" y="238"/>
                  </a:cubicBezTo>
                  <a:cubicBezTo>
                    <a:pt x="240" y="256"/>
                    <a:pt x="210" y="256"/>
                    <a:pt x="191" y="238"/>
                  </a:cubicBezTo>
                  <a:cubicBezTo>
                    <a:pt x="139" y="185"/>
                    <a:pt x="139" y="185"/>
                    <a:pt x="139" y="185"/>
                  </a:cubicBezTo>
                  <a:cubicBezTo>
                    <a:pt x="120" y="167"/>
                    <a:pt x="120" y="137"/>
                    <a:pt x="139" y="118"/>
                  </a:cubicBezTo>
                  <a:cubicBezTo>
                    <a:pt x="150" y="107"/>
                    <a:pt x="150" y="107"/>
                    <a:pt x="150" y="107"/>
                  </a:cubicBezTo>
                  <a:cubicBezTo>
                    <a:pt x="167" y="90"/>
                    <a:pt x="167" y="63"/>
                    <a:pt x="150" y="47"/>
                  </a:cubicBezTo>
                  <a:cubicBezTo>
                    <a:pt x="120" y="17"/>
                    <a:pt x="120" y="17"/>
                    <a:pt x="120" y="17"/>
                  </a:cubicBezTo>
                  <a:cubicBezTo>
                    <a:pt x="104" y="0"/>
                    <a:pt x="77" y="0"/>
                    <a:pt x="60" y="17"/>
                  </a:cubicBezTo>
                  <a:cubicBezTo>
                    <a:pt x="45" y="32"/>
                    <a:pt x="45" y="32"/>
                    <a:pt x="45" y="32"/>
                  </a:cubicBezTo>
                  <a:cubicBezTo>
                    <a:pt x="45" y="32"/>
                    <a:pt x="45" y="32"/>
                    <a:pt x="45" y="32"/>
                  </a:cubicBezTo>
                  <a:cubicBezTo>
                    <a:pt x="0" y="77"/>
                    <a:pt x="45" y="151"/>
                    <a:pt x="135" y="241"/>
                  </a:cubicBezTo>
                  <a:cubicBezTo>
                    <a:pt x="225" y="331"/>
                    <a:pt x="300" y="376"/>
                    <a:pt x="345" y="331"/>
                  </a:cubicBezTo>
                  <a:cubicBezTo>
                    <a:pt x="345" y="331"/>
                    <a:pt x="345" y="331"/>
                    <a:pt x="345" y="331"/>
                  </a:cubicBezTo>
                  <a:cubicBezTo>
                    <a:pt x="360" y="316"/>
                    <a:pt x="360" y="316"/>
                    <a:pt x="360" y="316"/>
                  </a:cubicBezTo>
                  <a:cubicBezTo>
                    <a:pt x="376" y="300"/>
                    <a:pt x="376" y="273"/>
                    <a:pt x="360" y="25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Title 1"/>
          <p:cNvSpPr txBox="1">
            <a:spLocks/>
          </p:cNvSpPr>
          <p:nvPr/>
        </p:nvSpPr>
        <p:spPr>
          <a:xfrm>
            <a:off x="331582" y="354710"/>
            <a:ext cx="11321862" cy="603027"/>
          </a:xfrm>
          <a:prstGeom prst="rect">
            <a:avLst/>
          </a:prstGeom>
        </p:spPr>
        <p:txBody>
          <a:bodyPr/>
          <a:lst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a:lstStyle>
          <a:p>
            <a:r>
              <a:rPr lang="en-US" sz="3200" dirty="0">
                <a:latin typeface="Domaine Display" panose="020A0803080505060203" pitchFamily="18" charset="77"/>
              </a:rPr>
              <a:t>Need help with your Medicare drug costs? You may qualify.</a:t>
            </a:r>
          </a:p>
        </p:txBody>
      </p:sp>
      <p:sp>
        <p:nvSpPr>
          <p:cNvPr id="5" name="TextBox 4"/>
          <p:cNvSpPr txBox="1"/>
          <p:nvPr/>
        </p:nvSpPr>
        <p:spPr>
          <a:xfrm>
            <a:off x="448469" y="1339019"/>
            <a:ext cx="5682756" cy="1145365"/>
          </a:xfrm>
          <a:prstGeom prst="rect">
            <a:avLst/>
          </a:prstGeom>
          <a:noFill/>
        </p:spPr>
        <p:txBody>
          <a:bodyPr wrap="square" lIns="0" tIns="0" rIns="0" bIns="0" rtlCol="0">
            <a:noAutofit/>
          </a:bodyPr>
          <a:lstStyle/>
          <a:p>
            <a:pPr defTabSz="456758" fontAlgn="base">
              <a:lnSpc>
                <a:spcPct val="125000"/>
              </a:lnSpc>
              <a:spcAft>
                <a:spcPts val="200"/>
              </a:spcAft>
            </a:pPr>
            <a:r>
              <a:rPr lang="en-US" sz="2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You may qualify for </a:t>
            </a:r>
            <a:r>
              <a:rPr lang="en-US" sz="2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Extra Help </a:t>
            </a:r>
            <a:r>
              <a:rPr lang="en-US" sz="24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if you have limited income and resources.</a:t>
            </a:r>
          </a:p>
        </p:txBody>
      </p:sp>
      <p:sp>
        <p:nvSpPr>
          <p:cNvPr id="6" name="TextBox 5"/>
          <p:cNvSpPr txBox="1"/>
          <p:nvPr/>
        </p:nvSpPr>
        <p:spPr>
          <a:xfrm>
            <a:off x="418165" y="3372520"/>
            <a:ext cx="2948723" cy="1145365"/>
          </a:xfrm>
          <a:prstGeom prst="rect">
            <a:avLst/>
          </a:prstGeom>
          <a:noFill/>
        </p:spPr>
        <p:txBody>
          <a:bodyPr wrap="square" lIns="0" tIns="0" rIns="0" bIns="0" rtlCol="0">
            <a:noAutofit/>
          </a:bodyPr>
          <a:lstStyle/>
          <a:p>
            <a:pPr marL="173038" lvl="2" indent="-173038">
              <a:lnSpc>
                <a:spcPct val="125000"/>
              </a:lnSpc>
              <a:spcAft>
                <a:spcPts val="200"/>
              </a:spcAft>
              <a:buFont typeface="Arial" panose="020B0604020202020204" pitchFamily="34" charset="0"/>
              <a:buChar char="•"/>
            </a:pP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Monthly plan premiums</a:t>
            </a:r>
          </a:p>
          <a:p>
            <a:pPr marL="173038" lvl="2" indent="-173038">
              <a:lnSpc>
                <a:spcPct val="125000"/>
              </a:lnSpc>
              <a:spcAft>
                <a:spcPts val="200"/>
              </a:spcAft>
              <a:buFont typeface="Arial" panose="020B0604020202020204" pitchFamily="34" charset="0"/>
              <a:buChar char="•"/>
            </a:pP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Yearly deductible</a:t>
            </a:r>
          </a:p>
          <a:p>
            <a:pPr marL="173038" lvl="2" indent="-173038">
              <a:lnSpc>
                <a:spcPct val="125000"/>
              </a:lnSpc>
              <a:spcAft>
                <a:spcPts val="200"/>
              </a:spcAft>
              <a:buFont typeface="Arial" panose="020B0604020202020204" pitchFamily="34" charset="0"/>
              <a:buChar char="•"/>
            </a:pP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Coinsurance</a:t>
            </a:r>
          </a:p>
        </p:txBody>
      </p:sp>
      <p:sp>
        <p:nvSpPr>
          <p:cNvPr id="8" name="TextBox 7"/>
          <p:cNvSpPr txBox="1"/>
          <p:nvPr/>
        </p:nvSpPr>
        <p:spPr>
          <a:xfrm>
            <a:off x="7108407" y="2017330"/>
            <a:ext cx="4613260" cy="3855743"/>
          </a:xfrm>
          <a:prstGeom prst="rect">
            <a:avLst/>
          </a:prstGeom>
          <a:noFill/>
        </p:spPr>
        <p:txBody>
          <a:bodyPr wrap="square" lIns="0" tIns="0" rIns="0" bIns="0" rtlCol="0">
            <a:noAutofit/>
          </a:bodyPr>
          <a:lstStyle/>
          <a:p>
            <a:pPr marL="0" lvl="2">
              <a:lnSpc>
                <a:spcPct val="135000"/>
              </a:lnSpc>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Call 1-800-MEDICARE</a:t>
            </a:r>
          </a:p>
          <a:p>
            <a:pPr marL="0" lvl="2">
              <a:lnSpc>
                <a:spcPct val="135000"/>
              </a:lnSpc>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(1-800-633-4227) (TTY: 1-877-486-2048)</a:t>
            </a:r>
            <a:br>
              <a:rPr 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t>24 hours a day/7 days a week </a:t>
            </a:r>
          </a:p>
          <a:p>
            <a:pPr marL="0" lvl="2">
              <a:lnSpc>
                <a:spcPct val="135000"/>
              </a:lnSpc>
              <a:spcBef>
                <a:spcPts val="1200"/>
              </a:spcBef>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Visit </a:t>
            </a:r>
            <a:r>
              <a:rPr lang="en-US" b="1"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Medicare.gov</a:t>
            </a:r>
            <a:endParaRPr 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a:p>
            <a:pPr marL="0" lvl="2">
              <a:lnSpc>
                <a:spcPct val="135000"/>
              </a:lnSpc>
              <a:spcBef>
                <a:spcPts val="1200"/>
              </a:spcBef>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Call Social Security</a:t>
            </a:r>
          </a:p>
          <a:p>
            <a:pPr marL="0" lvl="2">
              <a:lnSpc>
                <a:spcPct val="135000"/>
              </a:lnSpc>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1-800-772-1213 (TTY: 1-800-325-0778)</a:t>
            </a:r>
            <a:br>
              <a:rPr lang="en-US" dirty="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7E4098"/>
                </a:solidFill>
                <a:latin typeface="Open Sans" panose="020B0606030504020204" pitchFamily="34" charset="0"/>
                <a:ea typeface="Open Sans" panose="020B0606030504020204" pitchFamily="34" charset="0"/>
                <a:cs typeface="Open Sans" panose="020B0606030504020204" pitchFamily="34" charset="0"/>
              </a:rPr>
              <a:t>7 AM to 7 PM</a:t>
            </a:r>
          </a:p>
          <a:p>
            <a:pPr marL="0" lvl="2">
              <a:lnSpc>
                <a:spcPct val="135000"/>
              </a:lnSpc>
              <a:spcBef>
                <a:spcPts val="1200"/>
              </a:spcBef>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Call your state Medicaid office </a:t>
            </a:r>
          </a:p>
        </p:txBody>
      </p:sp>
      <p:sp>
        <p:nvSpPr>
          <p:cNvPr id="12" name="TextBox 11"/>
          <p:cNvSpPr txBox="1"/>
          <p:nvPr/>
        </p:nvSpPr>
        <p:spPr>
          <a:xfrm>
            <a:off x="7191439" y="1332028"/>
            <a:ext cx="2960499" cy="338201"/>
          </a:xfrm>
          <a:prstGeom prst="rect">
            <a:avLst/>
          </a:prstGeom>
          <a:noFill/>
        </p:spPr>
        <p:txBody>
          <a:bodyPr wrap="square" lIns="0" tIns="0" rIns="0" bIns="0" rtlCol="0" anchor="t">
            <a:noAutofit/>
          </a:bodyPr>
          <a:lstStyle/>
          <a:p>
            <a:pPr defTabSz="456758" fontAlgn="base">
              <a:lnSpc>
                <a:spcPct val="110000"/>
              </a:lnSpc>
              <a:spcBef>
                <a:spcPts val="1200"/>
              </a:spcBef>
              <a:spcAft>
                <a:spcPts val="800"/>
              </a:spcAft>
            </a:pPr>
            <a:r>
              <a:rPr lang="en-US" sz="2400" spc="-1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To see if you qualify</a:t>
            </a:r>
            <a:r>
              <a:rPr lang="en-US" sz="2400" spc="-5" dirty="0">
                <a:solidFill>
                  <a:schemeClr val="accent2"/>
                </a:solidFill>
                <a:latin typeface="Open Sans" panose="020B0606030504020204" pitchFamily="34" charset="0"/>
                <a:ea typeface="Open Sans" panose="020B0606030504020204" pitchFamily="34" charset="0"/>
                <a:cs typeface="Open Sans" panose="020B0606030504020204" pitchFamily="34" charset="0"/>
              </a:rPr>
              <a:t>:</a:t>
            </a:r>
            <a:endParaRPr lang="en-US" sz="24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p:cNvSpPr txBox="1"/>
          <p:nvPr/>
        </p:nvSpPr>
        <p:spPr>
          <a:xfrm>
            <a:off x="3563043" y="3374902"/>
            <a:ext cx="1827789" cy="817092"/>
          </a:xfrm>
          <a:prstGeom prst="rect">
            <a:avLst/>
          </a:prstGeom>
          <a:noFill/>
        </p:spPr>
        <p:txBody>
          <a:bodyPr wrap="square" lIns="0" tIns="0" rIns="0" bIns="0" rtlCol="0">
            <a:noAutofit/>
          </a:bodyPr>
          <a:lstStyle/>
          <a:p>
            <a:pPr marL="173038" lvl="2" indent="-173038">
              <a:lnSpc>
                <a:spcPct val="125000"/>
              </a:lnSpc>
              <a:spcAft>
                <a:spcPts val="200"/>
              </a:spcAft>
              <a:buFont typeface="Arial" panose="020B0604020202020204" pitchFamily="34" charset="0"/>
              <a:buChar char="•"/>
            </a:pP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Copays</a:t>
            </a:r>
          </a:p>
          <a:p>
            <a:pPr marL="173038" lvl="2" indent="-173038">
              <a:lnSpc>
                <a:spcPct val="125000"/>
              </a:lnSpc>
              <a:spcAft>
                <a:spcPts val="200"/>
              </a:spcAft>
              <a:buFont typeface="Arial" panose="020B0604020202020204" pitchFamily="34" charset="0"/>
              <a:buChar char="•"/>
            </a:pP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Coverage gap</a:t>
            </a:r>
          </a:p>
        </p:txBody>
      </p:sp>
      <p:sp>
        <p:nvSpPr>
          <p:cNvPr id="15" name="TextBox 14"/>
          <p:cNvSpPr txBox="1"/>
          <p:nvPr/>
        </p:nvSpPr>
        <p:spPr>
          <a:xfrm>
            <a:off x="425040" y="2431131"/>
            <a:ext cx="5936023" cy="994239"/>
          </a:xfrm>
          <a:prstGeom prst="rect">
            <a:avLst/>
          </a:prstGeom>
          <a:noFill/>
        </p:spPr>
        <p:txBody>
          <a:bodyPr wrap="square" lIns="0" tIns="0" rIns="0" bIns="0" rtlCol="0">
            <a:noAutofit/>
          </a:bodyPr>
          <a:lstStyle/>
          <a:p>
            <a:pPr defTabSz="456758" fontAlgn="base">
              <a:lnSpc>
                <a:spcPct val="125000"/>
              </a:lnSpc>
              <a:spcAft>
                <a:spcPts val="600"/>
              </a:spcAft>
            </a:pPr>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Extra Help is a Medicare program that helps pay some Medicare prescription drug costs</a:t>
            </a: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such as</a:t>
            </a: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288850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6" grpId="0"/>
      <p:bldP spid="8" grpId="0"/>
      <p:bldP spid="12"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3FBF751-3198-AD4C-AC98-AA6804728C33}"/>
              </a:ext>
            </a:extLst>
          </p:cNvPr>
          <p:cNvPicPr>
            <a:picLocks noChangeAspect="1"/>
          </p:cNvPicPr>
          <p:nvPr/>
        </p:nvPicPr>
        <p:blipFill rotWithShape="1">
          <a:blip r:embed="rId3"/>
          <a:srcRect l="12171" t="14200" r="3117" b="1088"/>
          <a:stretch/>
        </p:blipFill>
        <p:spPr>
          <a:xfrm>
            <a:off x="0" y="0"/>
            <a:ext cx="12425670" cy="7120328"/>
          </a:xfrm>
          <a:prstGeom prst="rect">
            <a:avLst/>
          </a:prstGeom>
        </p:spPr>
      </p:pic>
      <p:sp>
        <p:nvSpPr>
          <p:cNvPr id="3" name="TextBox 2">
            <a:extLst>
              <a:ext uri="{FF2B5EF4-FFF2-40B4-BE49-F238E27FC236}">
                <a16:creationId xmlns:a16="http://schemas.microsoft.com/office/drawing/2014/main" id="{3E1EDFA6-F88E-FB40-8BE1-0FB33C53DBF8}"/>
              </a:ext>
            </a:extLst>
          </p:cNvPr>
          <p:cNvSpPr txBox="1"/>
          <p:nvPr/>
        </p:nvSpPr>
        <p:spPr>
          <a:xfrm>
            <a:off x="0" y="4971081"/>
            <a:ext cx="12192000" cy="944639"/>
          </a:xfrm>
          <a:prstGeom prst="rect">
            <a:avLst/>
          </a:prstGeom>
          <a:noFill/>
        </p:spPr>
        <p:txBody>
          <a:bodyPr wrap="square" lIns="0" tIns="0" rIns="0" bIns="0" rtlCol="0">
            <a:noAutofit/>
          </a:bodyPr>
          <a:lstStyle/>
          <a:p>
            <a:pPr algn="ctr"/>
            <a:r>
              <a:rPr lang="en-US" sz="6600" dirty="0">
                <a:solidFill>
                  <a:schemeClr val="bg1"/>
                </a:solidFill>
                <a:latin typeface="Domaine Display" panose="020A0803080505060203" pitchFamily="18" charset="77"/>
              </a:rPr>
              <a:t>Understanding D-SNP</a:t>
            </a:r>
          </a:p>
        </p:txBody>
      </p:sp>
    </p:spTree>
    <p:extLst>
      <p:ext uri="{BB962C8B-B14F-4D97-AF65-F5344CB8AC3E}">
        <p14:creationId xmlns:p14="http://schemas.microsoft.com/office/powerpoint/2010/main" val="2670132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D840732-9F31-F447-89AB-584CC4483811}"/>
              </a:ext>
            </a:extLst>
          </p:cNvPr>
          <p:cNvSpPr txBox="1"/>
          <p:nvPr/>
        </p:nvSpPr>
        <p:spPr>
          <a:xfrm>
            <a:off x="751072" y="362349"/>
            <a:ext cx="11457467" cy="608113"/>
          </a:xfrm>
          <a:prstGeom prst="rect">
            <a:avLst/>
          </a:prstGeom>
          <a:noFill/>
        </p:spPr>
        <p:txBody>
          <a:bodyPr wrap="square" lIns="0" tIns="0" rIns="0" bIns="0" rtlCol="0">
            <a:noAutofit/>
          </a:bodyPr>
          <a:lstStyle/>
          <a:p>
            <a:r>
              <a:rPr lang="en-US" sz="3200" dirty="0">
                <a:solidFill>
                  <a:schemeClr val="accent2"/>
                </a:solidFill>
                <a:latin typeface="Domaine Display" panose="020A0803080505060203" pitchFamily="18" charset="77"/>
              </a:rPr>
              <a:t>Have both Medicare and Medicaid? </a:t>
            </a:r>
            <a:br>
              <a:rPr lang="en-US" sz="3200" dirty="0">
                <a:solidFill>
                  <a:schemeClr val="accent2"/>
                </a:solidFill>
                <a:latin typeface="Domaine Display" panose="020A0803080505060203" pitchFamily="18" charset="77"/>
              </a:rPr>
            </a:br>
            <a:r>
              <a:rPr lang="en-US" sz="3200" dirty="0">
                <a:solidFill>
                  <a:schemeClr val="accent2"/>
                </a:solidFill>
                <a:latin typeface="Domaine Display" panose="020A0803080505060203" pitchFamily="18" charset="77"/>
              </a:rPr>
              <a:t>You could qualify for a Dual Eligible Special Needs Plan (D-SNP).</a:t>
            </a:r>
          </a:p>
        </p:txBody>
      </p:sp>
      <p:pic>
        <p:nvPicPr>
          <p:cNvPr id="5" name="Picture 4">
            <a:extLst>
              <a:ext uri="{FF2B5EF4-FFF2-40B4-BE49-F238E27FC236}">
                <a16:creationId xmlns:a16="http://schemas.microsoft.com/office/drawing/2014/main" id="{AE7E1EF9-554F-E74D-9647-DB0B6113381D}"/>
              </a:ext>
            </a:extLst>
          </p:cNvPr>
          <p:cNvPicPr>
            <a:picLocks noChangeAspect="1"/>
          </p:cNvPicPr>
          <p:nvPr/>
        </p:nvPicPr>
        <p:blipFill>
          <a:blip r:embed="rId3"/>
          <a:srcRect/>
          <a:stretch/>
        </p:blipFill>
        <p:spPr>
          <a:xfrm>
            <a:off x="3500137" y="1114425"/>
            <a:ext cx="4723549" cy="3542662"/>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386338DC-E286-DB41-A6E4-87E0DED1E847}"/>
              </a:ext>
            </a:extLst>
          </p:cNvPr>
          <p:cNvSpPr txBox="1"/>
          <p:nvPr/>
        </p:nvSpPr>
        <p:spPr>
          <a:xfrm>
            <a:off x="751072" y="4550941"/>
            <a:ext cx="10689856" cy="1324531"/>
          </a:xfrm>
          <a:prstGeom prst="rect">
            <a:avLst/>
          </a:prstGeom>
          <a:solidFill>
            <a:schemeClr val="accent2">
              <a:lumMod val="20000"/>
              <a:lumOff val="80000"/>
            </a:schemeClr>
          </a:solidFill>
        </p:spPr>
        <p:txBody>
          <a:bodyPr wrap="square" lIns="0" tIns="0" rIns="0" bIns="0" rtlCol="0" anchor="ctr">
            <a:noAutofit/>
          </a:bodyPr>
          <a:lstStyle/>
          <a:p>
            <a:pPr algn="ctr"/>
            <a:r>
              <a:rPr lang="en-US" sz="2800" dirty="0">
                <a:solidFill>
                  <a:schemeClr val="accent2"/>
                </a:solidFill>
                <a:latin typeface="Domaine Display" panose="020A0803080505060203" pitchFamily="18" charset="77"/>
              </a:rPr>
              <a:t>Talk to your broker to see if you qualify for a plan </a:t>
            </a:r>
            <a:br>
              <a:rPr lang="en-US" sz="2800" dirty="0">
                <a:solidFill>
                  <a:schemeClr val="accent2"/>
                </a:solidFill>
                <a:latin typeface="Domaine Display" panose="020A0803080505060203" pitchFamily="18" charset="77"/>
              </a:rPr>
            </a:br>
            <a:r>
              <a:rPr lang="en-US" sz="2800" dirty="0">
                <a:solidFill>
                  <a:schemeClr val="accent2"/>
                </a:solidFill>
                <a:latin typeface="Domaine Display" panose="020A0803080505060203" pitchFamily="18" charset="77"/>
              </a:rPr>
              <a:t>with extra benefits at low or no extra cost to you.</a:t>
            </a:r>
          </a:p>
        </p:txBody>
      </p:sp>
    </p:spTree>
    <p:extLst>
      <p:ext uri="{BB962C8B-B14F-4D97-AF65-F5344CB8AC3E}">
        <p14:creationId xmlns:p14="http://schemas.microsoft.com/office/powerpoint/2010/main" val="2591519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5A11BA-D850-3543-82B4-5013E0C25163}"/>
              </a:ext>
            </a:extLst>
          </p:cNvPr>
          <p:cNvPicPr>
            <a:picLocks noChangeAspect="1"/>
          </p:cNvPicPr>
          <p:nvPr/>
        </p:nvPicPr>
        <p:blipFill rotWithShape="1">
          <a:blip r:embed="rId3"/>
          <a:srcRect l="4209" t="12364" r="14345" b="18030"/>
          <a:stretch/>
        </p:blipFill>
        <p:spPr>
          <a:xfrm>
            <a:off x="-426720" y="-17309"/>
            <a:ext cx="12618719" cy="7187184"/>
          </a:xfrm>
          <a:prstGeom prst="rect">
            <a:avLst/>
          </a:prstGeom>
        </p:spPr>
      </p:pic>
      <p:sp>
        <p:nvSpPr>
          <p:cNvPr id="3" name="TextBox 2">
            <a:extLst>
              <a:ext uri="{FF2B5EF4-FFF2-40B4-BE49-F238E27FC236}">
                <a16:creationId xmlns:a16="http://schemas.microsoft.com/office/drawing/2014/main" id="{3E1EDFA6-F88E-FB40-8BE1-0FB33C53DBF8}"/>
              </a:ext>
            </a:extLst>
          </p:cNvPr>
          <p:cNvSpPr txBox="1"/>
          <p:nvPr/>
        </p:nvSpPr>
        <p:spPr>
          <a:xfrm>
            <a:off x="0" y="4971081"/>
            <a:ext cx="12192000" cy="944639"/>
          </a:xfrm>
          <a:prstGeom prst="rect">
            <a:avLst/>
          </a:prstGeom>
          <a:noFill/>
        </p:spPr>
        <p:txBody>
          <a:bodyPr wrap="square" lIns="0" tIns="0" rIns="0" bIns="0" rtlCol="0">
            <a:noAutofit/>
          </a:bodyPr>
          <a:lstStyle/>
          <a:p>
            <a:pPr algn="ctr"/>
            <a:r>
              <a:rPr lang="en-US" sz="6600" dirty="0">
                <a:solidFill>
                  <a:schemeClr val="bg1"/>
                </a:solidFill>
                <a:latin typeface="Domaine Display" panose="020A0803080505060203" pitchFamily="18" charset="77"/>
              </a:rPr>
              <a:t>It’s time to sign up </a:t>
            </a:r>
          </a:p>
        </p:txBody>
      </p:sp>
      <p:sp>
        <p:nvSpPr>
          <p:cNvPr id="6" name="TextBox 5">
            <a:extLst>
              <a:ext uri="{FF2B5EF4-FFF2-40B4-BE49-F238E27FC236}">
                <a16:creationId xmlns:a16="http://schemas.microsoft.com/office/drawing/2014/main" id="{3F7CEA79-A0A3-7B46-BA18-BA6EFCBA5EB3}"/>
              </a:ext>
            </a:extLst>
          </p:cNvPr>
          <p:cNvSpPr txBox="1"/>
          <p:nvPr/>
        </p:nvSpPr>
        <p:spPr>
          <a:xfrm>
            <a:off x="-316993" y="7952"/>
            <a:ext cx="289111" cy="363070"/>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Tree>
    <p:extLst>
      <p:ext uri="{BB962C8B-B14F-4D97-AF65-F5344CB8AC3E}">
        <p14:creationId xmlns:p14="http://schemas.microsoft.com/office/powerpoint/2010/main" val="2143608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660B45-13F4-9F42-8C34-FB36D410D1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07498" cy="6858001"/>
          </a:xfrm>
          <a:prstGeom prst="rect">
            <a:avLst/>
          </a:prstGeom>
        </p:spPr>
      </p:pic>
      <p:sp>
        <p:nvSpPr>
          <p:cNvPr id="3" name="TextBox 2">
            <a:extLst>
              <a:ext uri="{FF2B5EF4-FFF2-40B4-BE49-F238E27FC236}">
                <a16:creationId xmlns:a16="http://schemas.microsoft.com/office/drawing/2014/main" id="{3E1EDFA6-F88E-FB40-8BE1-0FB33C53DBF8}"/>
              </a:ext>
            </a:extLst>
          </p:cNvPr>
          <p:cNvSpPr txBox="1"/>
          <p:nvPr/>
        </p:nvSpPr>
        <p:spPr>
          <a:xfrm>
            <a:off x="15498" y="4811500"/>
            <a:ext cx="12192000" cy="805153"/>
          </a:xfrm>
          <a:prstGeom prst="rect">
            <a:avLst/>
          </a:prstGeom>
          <a:noFill/>
        </p:spPr>
        <p:txBody>
          <a:bodyPr wrap="square" lIns="0" tIns="0" rIns="0" bIns="0" rtlCol="0">
            <a:noAutofit/>
          </a:bodyPr>
          <a:lstStyle/>
          <a:p>
            <a:pPr algn="ctr"/>
            <a:r>
              <a:rPr lang="en-US" sz="6000" dirty="0">
                <a:solidFill>
                  <a:schemeClr val="bg1"/>
                </a:solidFill>
                <a:latin typeface="Domaine Display" panose="020A0803080505060203" pitchFamily="18" charset="77"/>
              </a:rPr>
              <a:t>Understanding Medicare</a:t>
            </a:r>
          </a:p>
        </p:txBody>
      </p:sp>
      <p:sp>
        <p:nvSpPr>
          <p:cNvPr id="5" name="TextBox 4">
            <a:extLst>
              <a:ext uri="{FF2B5EF4-FFF2-40B4-BE49-F238E27FC236}">
                <a16:creationId xmlns:a16="http://schemas.microsoft.com/office/drawing/2014/main" id="{1C5D0F98-DD02-494C-BFDF-85673D179F2E}"/>
              </a:ext>
            </a:extLst>
          </p:cNvPr>
          <p:cNvSpPr txBox="1"/>
          <p:nvPr/>
        </p:nvSpPr>
        <p:spPr>
          <a:xfrm>
            <a:off x="11902889" y="6494930"/>
            <a:ext cx="289111" cy="363070"/>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Tree>
    <p:extLst>
      <p:ext uri="{BB962C8B-B14F-4D97-AF65-F5344CB8AC3E}">
        <p14:creationId xmlns:p14="http://schemas.microsoft.com/office/powerpoint/2010/main" val="3504996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62CEB7D2-DFDA-0744-8905-0C5C86E5DC21}"/>
              </a:ext>
            </a:extLst>
          </p:cNvPr>
          <p:cNvSpPr txBox="1">
            <a:spLocks/>
          </p:cNvSpPr>
          <p:nvPr/>
        </p:nvSpPr>
        <p:spPr>
          <a:xfrm>
            <a:off x="331582" y="354710"/>
            <a:ext cx="11321862" cy="603027"/>
          </a:xfrm>
          <a:prstGeom prst="rect">
            <a:avLst/>
          </a:prstGeom>
        </p:spPr>
        <p:txBody>
          <a:bodyPr/>
          <a:lst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a:lstStyle>
          <a:p>
            <a:r>
              <a:rPr lang="en-US" sz="3200" dirty="0">
                <a:latin typeface="Domaine Display" panose="020A0803080505060203" pitchFamily="18" charset="77"/>
              </a:rPr>
              <a:t>Medicare Advantage plan enrollment periods</a:t>
            </a:r>
          </a:p>
        </p:txBody>
      </p:sp>
      <p:sp>
        <p:nvSpPr>
          <p:cNvPr id="5" name="TextBox 4">
            <a:extLst>
              <a:ext uri="{FF2B5EF4-FFF2-40B4-BE49-F238E27FC236}">
                <a16:creationId xmlns:a16="http://schemas.microsoft.com/office/drawing/2014/main" id="{C9D0C53F-F48A-C746-900D-94E2342FFFDA}"/>
              </a:ext>
            </a:extLst>
          </p:cNvPr>
          <p:cNvSpPr txBox="1"/>
          <p:nvPr/>
        </p:nvSpPr>
        <p:spPr>
          <a:xfrm>
            <a:off x="1665687" y="1296365"/>
            <a:ext cx="8764346" cy="750136"/>
          </a:xfrm>
          <a:prstGeom prst="rect">
            <a:avLst/>
          </a:prstGeom>
          <a:noFill/>
        </p:spPr>
        <p:txBody>
          <a:bodyPr wrap="square" lIns="0" tIns="0" rIns="0" bIns="0" rtlCol="0">
            <a:noAutofit/>
          </a:bodyPr>
          <a:lstStyle/>
          <a:p>
            <a:pPr algn="ctr" defTabSz="456758" fontAlgn="base">
              <a:spcBef>
                <a:spcPts val="1200"/>
              </a:spcBef>
            </a:pPr>
            <a:r>
              <a:rPr lang="en-US" sz="2000" b="1" dirty="0">
                <a:solidFill>
                  <a:schemeClr val="tx2"/>
                </a:solidFill>
                <a:latin typeface="+mj-lt"/>
                <a:cs typeface="Open Sans Light"/>
              </a:rPr>
              <a:t>Annual Enrollment Period (AEP)	</a:t>
            </a:r>
            <a:br>
              <a:rPr lang="en-US" sz="2000" b="1" dirty="0">
                <a:solidFill>
                  <a:schemeClr val="tx2"/>
                </a:solidFill>
                <a:latin typeface="+mj-lt"/>
                <a:cs typeface="Open Sans Light"/>
              </a:rPr>
            </a:br>
            <a:r>
              <a:rPr lang="en-US" b="1" dirty="0">
                <a:solidFill>
                  <a:schemeClr val="accent2"/>
                </a:solidFill>
                <a:latin typeface="+mj-lt"/>
                <a:cs typeface="Open Sans Light"/>
              </a:rPr>
              <a:t>October 15–December 7</a:t>
            </a:r>
          </a:p>
        </p:txBody>
      </p:sp>
      <p:sp>
        <p:nvSpPr>
          <p:cNvPr id="6" name="TextBox 5">
            <a:extLst>
              <a:ext uri="{FF2B5EF4-FFF2-40B4-BE49-F238E27FC236}">
                <a16:creationId xmlns:a16="http://schemas.microsoft.com/office/drawing/2014/main" id="{ED7000CB-8FD7-2741-9AA4-B7566C77710F}"/>
              </a:ext>
            </a:extLst>
          </p:cNvPr>
          <p:cNvSpPr txBox="1"/>
          <p:nvPr/>
        </p:nvSpPr>
        <p:spPr>
          <a:xfrm>
            <a:off x="1665687" y="3701589"/>
            <a:ext cx="8754769" cy="603027"/>
          </a:xfrm>
          <a:prstGeom prst="rect">
            <a:avLst/>
          </a:prstGeom>
          <a:noFill/>
        </p:spPr>
        <p:txBody>
          <a:bodyPr wrap="square" lIns="0" tIns="0" rIns="0" bIns="0" rtlCol="0">
            <a:noAutofit/>
          </a:bodyPr>
          <a:lstStyle/>
          <a:p>
            <a:pPr algn="ctr" defTabSz="456758" fontAlgn="base">
              <a:spcBef>
                <a:spcPts val="1200"/>
              </a:spcBef>
            </a:pPr>
            <a:r>
              <a:rPr lang="en-US" sz="2000" b="1" dirty="0">
                <a:solidFill>
                  <a:schemeClr val="tx2"/>
                </a:solidFill>
                <a:latin typeface="+mj-lt"/>
                <a:cs typeface="Open Sans Light"/>
              </a:rPr>
              <a:t>Initial Enrollment Period (IEP)</a:t>
            </a:r>
            <a:br>
              <a:rPr lang="en-US" sz="2000" b="1" dirty="0">
                <a:solidFill>
                  <a:schemeClr val="tx2"/>
                </a:solidFill>
                <a:latin typeface="+mj-lt"/>
                <a:cs typeface="Open Sans Light"/>
              </a:rPr>
            </a:br>
            <a:r>
              <a:rPr lang="en-US" b="1" dirty="0">
                <a:solidFill>
                  <a:schemeClr val="accent2"/>
                </a:solidFill>
                <a:latin typeface="+mj-lt"/>
                <a:cs typeface="Open Sans Light"/>
              </a:rPr>
              <a:t>3 months before and 3 months after the month you turn 65</a:t>
            </a:r>
          </a:p>
        </p:txBody>
      </p:sp>
      <p:grpSp>
        <p:nvGrpSpPr>
          <p:cNvPr id="7" name="Group 6">
            <a:extLst>
              <a:ext uri="{FF2B5EF4-FFF2-40B4-BE49-F238E27FC236}">
                <a16:creationId xmlns:a16="http://schemas.microsoft.com/office/drawing/2014/main" id="{AEFE816C-895D-4548-8EA1-E3DB6995F478}"/>
              </a:ext>
            </a:extLst>
          </p:cNvPr>
          <p:cNvGrpSpPr/>
          <p:nvPr/>
        </p:nvGrpSpPr>
        <p:grpSpPr>
          <a:xfrm>
            <a:off x="1084018" y="4584928"/>
            <a:ext cx="1367866" cy="1016019"/>
            <a:chOff x="1037097" y="3398584"/>
            <a:chExt cx="1798517" cy="1335897"/>
          </a:xfrm>
        </p:grpSpPr>
        <p:sp>
          <p:nvSpPr>
            <p:cNvPr id="8" name="Rectangle 7">
              <a:extLst>
                <a:ext uri="{FF2B5EF4-FFF2-40B4-BE49-F238E27FC236}">
                  <a16:creationId xmlns:a16="http://schemas.microsoft.com/office/drawing/2014/main" id="{41F0E2D2-794D-AC47-936C-EF1CD8D1D587}"/>
                </a:ext>
              </a:extLst>
            </p:cNvPr>
            <p:cNvSpPr/>
            <p:nvPr/>
          </p:nvSpPr>
          <p:spPr>
            <a:xfrm>
              <a:off x="1037097" y="3669293"/>
              <a:ext cx="1798517" cy="10651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 name="TextBox 8">
              <a:extLst>
                <a:ext uri="{FF2B5EF4-FFF2-40B4-BE49-F238E27FC236}">
                  <a16:creationId xmlns:a16="http://schemas.microsoft.com/office/drawing/2014/main" id="{61A8B430-5C00-0C44-AB2E-C010B5AF3F13}"/>
                </a:ext>
              </a:extLst>
            </p:cNvPr>
            <p:cNvSpPr txBox="1"/>
            <p:nvPr/>
          </p:nvSpPr>
          <p:spPr>
            <a:xfrm>
              <a:off x="1037097" y="3398584"/>
              <a:ext cx="1798517" cy="289353"/>
            </a:xfrm>
            <a:prstGeom prst="rect">
              <a:avLst/>
            </a:prstGeom>
            <a:solidFill>
              <a:schemeClr val="accent2"/>
            </a:solidFill>
          </p:spPr>
          <p:txBody>
            <a:bodyPr wrap="square" lIns="0" tIns="0" rIns="0" bIns="0" rtlCol="0" anchor="ctr" anchorCtr="1">
              <a:noAutofit/>
            </a:bodyPr>
            <a:lstStyle/>
            <a:p>
              <a:pPr defTabSz="456758" fontAlgn="base">
                <a:spcBef>
                  <a:spcPts val="1200"/>
                </a:spcBef>
              </a:pPr>
              <a:r>
                <a:rPr lang="en-US" sz="1200" b="1" dirty="0">
                  <a:solidFill>
                    <a:schemeClr val="bg1"/>
                  </a:solidFill>
                  <a:latin typeface="Open Sans Light"/>
                  <a:cs typeface="Open Sans Light"/>
                </a:rPr>
                <a:t>MONTH 1</a:t>
              </a:r>
            </a:p>
          </p:txBody>
        </p:sp>
        <p:sp>
          <p:nvSpPr>
            <p:cNvPr id="10" name="Oval 9">
              <a:extLst>
                <a:ext uri="{FF2B5EF4-FFF2-40B4-BE49-F238E27FC236}">
                  <a16:creationId xmlns:a16="http://schemas.microsoft.com/office/drawing/2014/main" id="{9057EEAC-C401-BA45-AE89-192CFE715245}"/>
                </a:ext>
              </a:extLst>
            </p:cNvPr>
            <p:cNvSpPr/>
            <p:nvPr/>
          </p:nvSpPr>
          <p:spPr>
            <a:xfrm flipH="1">
              <a:off x="1888458"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1" name="Oval 10">
              <a:extLst>
                <a:ext uri="{FF2B5EF4-FFF2-40B4-BE49-F238E27FC236}">
                  <a16:creationId xmlns:a16="http://schemas.microsoft.com/office/drawing/2014/main" id="{38C83E1E-D609-E64C-B46F-417A977E8060}"/>
                </a:ext>
              </a:extLst>
            </p:cNvPr>
            <p:cNvSpPr/>
            <p:nvPr/>
          </p:nvSpPr>
          <p:spPr>
            <a:xfrm flipH="1">
              <a:off x="211331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2" name="Oval 11">
              <a:extLst>
                <a:ext uri="{FF2B5EF4-FFF2-40B4-BE49-F238E27FC236}">
                  <a16:creationId xmlns:a16="http://schemas.microsoft.com/office/drawing/2014/main" id="{5191A3B4-223E-EB46-8209-4A9905890F26}"/>
                </a:ext>
              </a:extLst>
            </p:cNvPr>
            <p:cNvSpPr/>
            <p:nvPr/>
          </p:nvSpPr>
          <p:spPr>
            <a:xfrm flipH="1">
              <a:off x="2353153"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3" name="Oval 12">
              <a:extLst>
                <a:ext uri="{FF2B5EF4-FFF2-40B4-BE49-F238E27FC236}">
                  <a16:creationId xmlns:a16="http://schemas.microsoft.com/office/drawing/2014/main" id="{3EEE3242-DD5C-594F-A397-D1AF8DF80549}"/>
                </a:ext>
              </a:extLst>
            </p:cNvPr>
            <p:cNvSpPr/>
            <p:nvPr/>
          </p:nvSpPr>
          <p:spPr>
            <a:xfrm flipH="1">
              <a:off x="260049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4" name="Oval 13">
              <a:extLst>
                <a:ext uri="{FF2B5EF4-FFF2-40B4-BE49-F238E27FC236}">
                  <a16:creationId xmlns:a16="http://schemas.microsoft.com/office/drawing/2014/main" id="{315628C8-96CE-A141-81DF-65D2B3F6B124}"/>
                </a:ext>
              </a:extLst>
            </p:cNvPr>
            <p:cNvSpPr/>
            <p:nvPr/>
          </p:nvSpPr>
          <p:spPr>
            <a:xfrm flipH="1">
              <a:off x="1176425"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5" name="Oval 14">
              <a:extLst>
                <a:ext uri="{FF2B5EF4-FFF2-40B4-BE49-F238E27FC236}">
                  <a16:creationId xmlns:a16="http://schemas.microsoft.com/office/drawing/2014/main" id="{6B279199-1AD9-E042-8F21-B72F124ED5B4}"/>
                </a:ext>
              </a:extLst>
            </p:cNvPr>
            <p:cNvSpPr/>
            <p:nvPr/>
          </p:nvSpPr>
          <p:spPr>
            <a:xfrm flipH="1">
              <a:off x="140877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6" name="Oval 15">
              <a:extLst>
                <a:ext uri="{FF2B5EF4-FFF2-40B4-BE49-F238E27FC236}">
                  <a16:creationId xmlns:a16="http://schemas.microsoft.com/office/drawing/2014/main" id="{6A5A8F38-75F8-3E42-9D02-305461597D1F}"/>
                </a:ext>
              </a:extLst>
            </p:cNvPr>
            <p:cNvSpPr/>
            <p:nvPr/>
          </p:nvSpPr>
          <p:spPr>
            <a:xfrm flipH="1">
              <a:off x="16561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7" name="Oval 16">
              <a:extLst>
                <a:ext uri="{FF2B5EF4-FFF2-40B4-BE49-F238E27FC236}">
                  <a16:creationId xmlns:a16="http://schemas.microsoft.com/office/drawing/2014/main" id="{0789F387-0F7A-604D-84AB-A9D41198B8BD}"/>
                </a:ext>
              </a:extLst>
            </p:cNvPr>
            <p:cNvSpPr/>
            <p:nvPr/>
          </p:nvSpPr>
          <p:spPr>
            <a:xfrm flipH="1">
              <a:off x="1888458"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8" name="Oval 17">
              <a:extLst>
                <a:ext uri="{FF2B5EF4-FFF2-40B4-BE49-F238E27FC236}">
                  <a16:creationId xmlns:a16="http://schemas.microsoft.com/office/drawing/2014/main" id="{78C03BDB-28FA-4648-B82B-75DB1B9C8B15}"/>
                </a:ext>
              </a:extLst>
            </p:cNvPr>
            <p:cNvSpPr/>
            <p:nvPr/>
          </p:nvSpPr>
          <p:spPr>
            <a:xfrm flipH="1">
              <a:off x="21133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9" name="Oval 18">
              <a:extLst>
                <a:ext uri="{FF2B5EF4-FFF2-40B4-BE49-F238E27FC236}">
                  <a16:creationId xmlns:a16="http://schemas.microsoft.com/office/drawing/2014/main" id="{83C17B83-9BDF-D140-B10F-794A1D1F5C9E}"/>
                </a:ext>
              </a:extLst>
            </p:cNvPr>
            <p:cNvSpPr/>
            <p:nvPr/>
          </p:nvSpPr>
          <p:spPr>
            <a:xfrm flipH="1">
              <a:off x="235315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1" name="Oval 20">
              <a:extLst>
                <a:ext uri="{FF2B5EF4-FFF2-40B4-BE49-F238E27FC236}">
                  <a16:creationId xmlns:a16="http://schemas.microsoft.com/office/drawing/2014/main" id="{608A3721-A884-6042-9ACC-A5C037ED8D22}"/>
                </a:ext>
              </a:extLst>
            </p:cNvPr>
            <p:cNvSpPr/>
            <p:nvPr/>
          </p:nvSpPr>
          <p:spPr>
            <a:xfrm flipH="1">
              <a:off x="260049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2" name="Oval 21">
              <a:extLst>
                <a:ext uri="{FF2B5EF4-FFF2-40B4-BE49-F238E27FC236}">
                  <a16:creationId xmlns:a16="http://schemas.microsoft.com/office/drawing/2014/main" id="{B11D17F1-4B41-A946-A36E-EAC8D33A759C}"/>
                </a:ext>
              </a:extLst>
            </p:cNvPr>
            <p:cNvSpPr/>
            <p:nvPr/>
          </p:nvSpPr>
          <p:spPr>
            <a:xfrm flipH="1">
              <a:off x="1176425"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3" name="Oval 22">
              <a:extLst>
                <a:ext uri="{FF2B5EF4-FFF2-40B4-BE49-F238E27FC236}">
                  <a16:creationId xmlns:a16="http://schemas.microsoft.com/office/drawing/2014/main" id="{888B06F2-8805-9844-9110-DE9AF13A0923}"/>
                </a:ext>
              </a:extLst>
            </p:cNvPr>
            <p:cNvSpPr/>
            <p:nvPr/>
          </p:nvSpPr>
          <p:spPr>
            <a:xfrm flipH="1">
              <a:off x="140877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4" name="Oval 23">
              <a:extLst>
                <a:ext uri="{FF2B5EF4-FFF2-40B4-BE49-F238E27FC236}">
                  <a16:creationId xmlns:a16="http://schemas.microsoft.com/office/drawing/2014/main" id="{492EADE8-D990-2D43-9AA9-863E66305C1B}"/>
                </a:ext>
              </a:extLst>
            </p:cNvPr>
            <p:cNvSpPr/>
            <p:nvPr/>
          </p:nvSpPr>
          <p:spPr>
            <a:xfrm flipH="1">
              <a:off x="16561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5" name="Oval 24">
              <a:extLst>
                <a:ext uri="{FF2B5EF4-FFF2-40B4-BE49-F238E27FC236}">
                  <a16:creationId xmlns:a16="http://schemas.microsoft.com/office/drawing/2014/main" id="{7505AC86-526D-2C4A-9F20-E86CC5479052}"/>
                </a:ext>
              </a:extLst>
            </p:cNvPr>
            <p:cNvSpPr/>
            <p:nvPr/>
          </p:nvSpPr>
          <p:spPr>
            <a:xfrm flipH="1">
              <a:off x="1888458"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6" name="Oval 25">
              <a:extLst>
                <a:ext uri="{FF2B5EF4-FFF2-40B4-BE49-F238E27FC236}">
                  <a16:creationId xmlns:a16="http://schemas.microsoft.com/office/drawing/2014/main" id="{281191B1-8CDE-024F-9096-5D2F49469CC2}"/>
                </a:ext>
              </a:extLst>
            </p:cNvPr>
            <p:cNvSpPr/>
            <p:nvPr/>
          </p:nvSpPr>
          <p:spPr>
            <a:xfrm flipH="1">
              <a:off x="21133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7" name="Oval 26">
              <a:extLst>
                <a:ext uri="{FF2B5EF4-FFF2-40B4-BE49-F238E27FC236}">
                  <a16:creationId xmlns:a16="http://schemas.microsoft.com/office/drawing/2014/main" id="{5F2F8C21-472B-F446-A7BD-5E3AB780992C}"/>
                </a:ext>
              </a:extLst>
            </p:cNvPr>
            <p:cNvSpPr/>
            <p:nvPr/>
          </p:nvSpPr>
          <p:spPr>
            <a:xfrm flipH="1">
              <a:off x="235315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8" name="Oval 27">
              <a:extLst>
                <a:ext uri="{FF2B5EF4-FFF2-40B4-BE49-F238E27FC236}">
                  <a16:creationId xmlns:a16="http://schemas.microsoft.com/office/drawing/2014/main" id="{BBE8AC56-166F-A64D-8B16-EB2F40BA52B3}"/>
                </a:ext>
              </a:extLst>
            </p:cNvPr>
            <p:cNvSpPr/>
            <p:nvPr/>
          </p:nvSpPr>
          <p:spPr>
            <a:xfrm flipH="1">
              <a:off x="260049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9" name="Oval 28">
              <a:extLst>
                <a:ext uri="{FF2B5EF4-FFF2-40B4-BE49-F238E27FC236}">
                  <a16:creationId xmlns:a16="http://schemas.microsoft.com/office/drawing/2014/main" id="{1D9E28F6-0BB2-874E-A931-0BAFD9C25960}"/>
                </a:ext>
              </a:extLst>
            </p:cNvPr>
            <p:cNvSpPr/>
            <p:nvPr/>
          </p:nvSpPr>
          <p:spPr>
            <a:xfrm flipH="1">
              <a:off x="1176425"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0" name="Oval 29">
              <a:extLst>
                <a:ext uri="{FF2B5EF4-FFF2-40B4-BE49-F238E27FC236}">
                  <a16:creationId xmlns:a16="http://schemas.microsoft.com/office/drawing/2014/main" id="{F13F0212-1E85-864D-8DB1-4C159CD45B2C}"/>
                </a:ext>
              </a:extLst>
            </p:cNvPr>
            <p:cNvSpPr/>
            <p:nvPr/>
          </p:nvSpPr>
          <p:spPr>
            <a:xfrm flipH="1">
              <a:off x="1408773"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1" name="Oval 30">
              <a:extLst>
                <a:ext uri="{FF2B5EF4-FFF2-40B4-BE49-F238E27FC236}">
                  <a16:creationId xmlns:a16="http://schemas.microsoft.com/office/drawing/2014/main" id="{3D6CA000-157C-7A49-A256-0BCB0549F79E}"/>
                </a:ext>
              </a:extLst>
            </p:cNvPr>
            <p:cNvSpPr/>
            <p:nvPr/>
          </p:nvSpPr>
          <p:spPr>
            <a:xfrm flipH="1">
              <a:off x="16561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2" name="Oval 31">
              <a:extLst>
                <a:ext uri="{FF2B5EF4-FFF2-40B4-BE49-F238E27FC236}">
                  <a16:creationId xmlns:a16="http://schemas.microsoft.com/office/drawing/2014/main" id="{02F228C2-AE4D-0143-BA66-0E8AF74C13C7}"/>
                </a:ext>
              </a:extLst>
            </p:cNvPr>
            <p:cNvSpPr/>
            <p:nvPr/>
          </p:nvSpPr>
          <p:spPr>
            <a:xfrm flipH="1">
              <a:off x="1888458"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3" name="Oval 32">
              <a:extLst>
                <a:ext uri="{FF2B5EF4-FFF2-40B4-BE49-F238E27FC236}">
                  <a16:creationId xmlns:a16="http://schemas.microsoft.com/office/drawing/2014/main" id="{50D16B39-2751-DC42-A8FF-6D94FB139D03}"/>
                </a:ext>
              </a:extLst>
            </p:cNvPr>
            <p:cNvSpPr/>
            <p:nvPr/>
          </p:nvSpPr>
          <p:spPr>
            <a:xfrm flipH="1">
              <a:off x="21133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grpSp>
      <p:grpSp>
        <p:nvGrpSpPr>
          <p:cNvPr id="34" name="Group 33">
            <a:extLst>
              <a:ext uri="{FF2B5EF4-FFF2-40B4-BE49-F238E27FC236}">
                <a16:creationId xmlns:a16="http://schemas.microsoft.com/office/drawing/2014/main" id="{5050F5AF-95A5-6D41-89A8-85F66FB8956B}"/>
              </a:ext>
            </a:extLst>
          </p:cNvPr>
          <p:cNvGrpSpPr/>
          <p:nvPr/>
        </p:nvGrpSpPr>
        <p:grpSpPr>
          <a:xfrm>
            <a:off x="2567378" y="4584928"/>
            <a:ext cx="1367866" cy="1016019"/>
            <a:chOff x="1037097" y="3398584"/>
            <a:chExt cx="1798517" cy="1335897"/>
          </a:xfrm>
        </p:grpSpPr>
        <p:sp>
          <p:nvSpPr>
            <p:cNvPr id="36" name="Rectangle 35">
              <a:extLst>
                <a:ext uri="{FF2B5EF4-FFF2-40B4-BE49-F238E27FC236}">
                  <a16:creationId xmlns:a16="http://schemas.microsoft.com/office/drawing/2014/main" id="{5ECBCC14-C45C-4A45-B0F5-251C62599B96}"/>
                </a:ext>
              </a:extLst>
            </p:cNvPr>
            <p:cNvSpPr/>
            <p:nvPr/>
          </p:nvSpPr>
          <p:spPr>
            <a:xfrm>
              <a:off x="1037097" y="3669293"/>
              <a:ext cx="1798517" cy="10651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7" name="TextBox 36">
              <a:extLst>
                <a:ext uri="{FF2B5EF4-FFF2-40B4-BE49-F238E27FC236}">
                  <a16:creationId xmlns:a16="http://schemas.microsoft.com/office/drawing/2014/main" id="{7109FBAC-B543-C046-B577-D942641336C5}"/>
                </a:ext>
              </a:extLst>
            </p:cNvPr>
            <p:cNvSpPr txBox="1"/>
            <p:nvPr/>
          </p:nvSpPr>
          <p:spPr>
            <a:xfrm>
              <a:off x="1037097" y="3398584"/>
              <a:ext cx="1798517" cy="289353"/>
            </a:xfrm>
            <a:prstGeom prst="rect">
              <a:avLst/>
            </a:prstGeom>
            <a:solidFill>
              <a:schemeClr val="accent2"/>
            </a:solidFill>
          </p:spPr>
          <p:txBody>
            <a:bodyPr wrap="square" lIns="0" tIns="0" rIns="0" bIns="0" rtlCol="0" anchor="ctr" anchorCtr="1">
              <a:noAutofit/>
            </a:bodyPr>
            <a:lstStyle/>
            <a:p>
              <a:pPr defTabSz="456758" fontAlgn="base">
                <a:spcBef>
                  <a:spcPts val="1200"/>
                </a:spcBef>
              </a:pPr>
              <a:r>
                <a:rPr lang="en-US" sz="1200" b="1" dirty="0">
                  <a:solidFill>
                    <a:schemeClr val="bg1"/>
                  </a:solidFill>
                  <a:latin typeface="Open Sans Light"/>
                  <a:cs typeface="Open Sans Light"/>
                </a:rPr>
                <a:t>MONTH 2</a:t>
              </a:r>
            </a:p>
          </p:txBody>
        </p:sp>
        <p:sp>
          <p:nvSpPr>
            <p:cNvPr id="38" name="Oval 37">
              <a:extLst>
                <a:ext uri="{FF2B5EF4-FFF2-40B4-BE49-F238E27FC236}">
                  <a16:creationId xmlns:a16="http://schemas.microsoft.com/office/drawing/2014/main" id="{E0BE3E18-A747-374D-AE97-B5EEE9D9672A}"/>
                </a:ext>
              </a:extLst>
            </p:cNvPr>
            <p:cNvSpPr/>
            <p:nvPr/>
          </p:nvSpPr>
          <p:spPr>
            <a:xfrm flipH="1">
              <a:off x="1888458"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 name="Oval 38">
              <a:extLst>
                <a:ext uri="{FF2B5EF4-FFF2-40B4-BE49-F238E27FC236}">
                  <a16:creationId xmlns:a16="http://schemas.microsoft.com/office/drawing/2014/main" id="{65BC7945-0AC7-7246-8607-47236284E85C}"/>
                </a:ext>
              </a:extLst>
            </p:cNvPr>
            <p:cNvSpPr/>
            <p:nvPr/>
          </p:nvSpPr>
          <p:spPr>
            <a:xfrm flipH="1">
              <a:off x="211331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 name="Oval 39">
              <a:extLst>
                <a:ext uri="{FF2B5EF4-FFF2-40B4-BE49-F238E27FC236}">
                  <a16:creationId xmlns:a16="http://schemas.microsoft.com/office/drawing/2014/main" id="{25BBB816-AB32-4347-9C78-F7172CF272A1}"/>
                </a:ext>
              </a:extLst>
            </p:cNvPr>
            <p:cNvSpPr/>
            <p:nvPr/>
          </p:nvSpPr>
          <p:spPr>
            <a:xfrm flipH="1">
              <a:off x="2353153"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1" name="Oval 40">
              <a:extLst>
                <a:ext uri="{FF2B5EF4-FFF2-40B4-BE49-F238E27FC236}">
                  <a16:creationId xmlns:a16="http://schemas.microsoft.com/office/drawing/2014/main" id="{711330FA-3B47-644E-A4CA-8523DB94BB5F}"/>
                </a:ext>
              </a:extLst>
            </p:cNvPr>
            <p:cNvSpPr/>
            <p:nvPr/>
          </p:nvSpPr>
          <p:spPr>
            <a:xfrm flipH="1">
              <a:off x="260049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 name="Oval 41">
              <a:extLst>
                <a:ext uri="{FF2B5EF4-FFF2-40B4-BE49-F238E27FC236}">
                  <a16:creationId xmlns:a16="http://schemas.microsoft.com/office/drawing/2014/main" id="{50999212-5033-F349-9216-E5599DB37C0C}"/>
                </a:ext>
              </a:extLst>
            </p:cNvPr>
            <p:cNvSpPr/>
            <p:nvPr/>
          </p:nvSpPr>
          <p:spPr>
            <a:xfrm flipH="1">
              <a:off x="1176425"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 name="Oval 42">
              <a:extLst>
                <a:ext uri="{FF2B5EF4-FFF2-40B4-BE49-F238E27FC236}">
                  <a16:creationId xmlns:a16="http://schemas.microsoft.com/office/drawing/2014/main" id="{FA2C068B-C05D-D94F-9C27-EAD180C308B4}"/>
                </a:ext>
              </a:extLst>
            </p:cNvPr>
            <p:cNvSpPr/>
            <p:nvPr/>
          </p:nvSpPr>
          <p:spPr>
            <a:xfrm flipH="1">
              <a:off x="140877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4" name="Oval 43">
              <a:extLst>
                <a:ext uri="{FF2B5EF4-FFF2-40B4-BE49-F238E27FC236}">
                  <a16:creationId xmlns:a16="http://schemas.microsoft.com/office/drawing/2014/main" id="{22C81123-AC0E-A443-90C6-629307A47ABB}"/>
                </a:ext>
              </a:extLst>
            </p:cNvPr>
            <p:cNvSpPr/>
            <p:nvPr/>
          </p:nvSpPr>
          <p:spPr>
            <a:xfrm flipH="1">
              <a:off x="16561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 name="Oval 44">
              <a:extLst>
                <a:ext uri="{FF2B5EF4-FFF2-40B4-BE49-F238E27FC236}">
                  <a16:creationId xmlns:a16="http://schemas.microsoft.com/office/drawing/2014/main" id="{4ACF8211-6E8B-1541-83B8-8DD3809566D1}"/>
                </a:ext>
              </a:extLst>
            </p:cNvPr>
            <p:cNvSpPr/>
            <p:nvPr/>
          </p:nvSpPr>
          <p:spPr>
            <a:xfrm flipH="1">
              <a:off x="1888458"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6" name="Oval 45">
              <a:extLst>
                <a:ext uri="{FF2B5EF4-FFF2-40B4-BE49-F238E27FC236}">
                  <a16:creationId xmlns:a16="http://schemas.microsoft.com/office/drawing/2014/main" id="{8533B912-11A7-CA4E-B9EF-E0849C2DF1EF}"/>
                </a:ext>
              </a:extLst>
            </p:cNvPr>
            <p:cNvSpPr/>
            <p:nvPr/>
          </p:nvSpPr>
          <p:spPr>
            <a:xfrm flipH="1">
              <a:off x="21133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7" name="Oval 46">
              <a:extLst>
                <a:ext uri="{FF2B5EF4-FFF2-40B4-BE49-F238E27FC236}">
                  <a16:creationId xmlns:a16="http://schemas.microsoft.com/office/drawing/2014/main" id="{5AE16B9E-5D67-1E4C-A054-C783A332AC2F}"/>
                </a:ext>
              </a:extLst>
            </p:cNvPr>
            <p:cNvSpPr/>
            <p:nvPr/>
          </p:nvSpPr>
          <p:spPr>
            <a:xfrm flipH="1">
              <a:off x="235315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8" name="Oval 47">
              <a:extLst>
                <a:ext uri="{FF2B5EF4-FFF2-40B4-BE49-F238E27FC236}">
                  <a16:creationId xmlns:a16="http://schemas.microsoft.com/office/drawing/2014/main" id="{D8ADC670-18A7-6D47-BE20-C19E2D5F07FD}"/>
                </a:ext>
              </a:extLst>
            </p:cNvPr>
            <p:cNvSpPr/>
            <p:nvPr/>
          </p:nvSpPr>
          <p:spPr>
            <a:xfrm flipH="1">
              <a:off x="260049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9" name="Oval 48">
              <a:extLst>
                <a:ext uri="{FF2B5EF4-FFF2-40B4-BE49-F238E27FC236}">
                  <a16:creationId xmlns:a16="http://schemas.microsoft.com/office/drawing/2014/main" id="{E91424D3-1D0B-E447-A0D7-9D16CEA2E290}"/>
                </a:ext>
              </a:extLst>
            </p:cNvPr>
            <p:cNvSpPr/>
            <p:nvPr/>
          </p:nvSpPr>
          <p:spPr>
            <a:xfrm flipH="1">
              <a:off x="1176425"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0" name="Oval 49">
              <a:extLst>
                <a:ext uri="{FF2B5EF4-FFF2-40B4-BE49-F238E27FC236}">
                  <a16:creationId xmlns:a16="http://schemas.microsoft.com/office/drawing/2014/main" id="{DD3634F5-2AD2-BD44-A2BF-0E00A4910BA8}"/>
                </a:ext>
              </a:extLst>
            </p:cNvPr>
            <p:cNvSpPr/>
            <p:nvPr/>
          </p:nvSpPr>
          <p:spPr>
            <a:xfrm flipH="1">
              <a:off x="140877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1" name="Oval 50">
              <a:extLst>
                <a:ext uri="{FF2B5EF4-FFF2-40B4-BE49-F238E27FC236}">
                  <a16:creationId xmlns:a16="http://schemas.microsoft.com/office/drawing/2014/main" id="{5F726184-7C91-7542-900A-A2883D277FA1}"/>
                </a:ext>
              </a:extLst>
            </p:cNvPr>
            <p:cNvSpPr/>
            <p:nvPr/>
          </p:nvSpPr>
          <p:spPr>
            <a:xfrm flipH="1">
              <a:off x="16561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2" name="Oval 51">
              <a:extLst>
                <a:ext uri="{FF2B5EF4-FFF2-40B4-BE49-F238E27FC236}">
                  <a16:creationId xmlns:a16="http://schemas.microsoft.com/office/drawing/2014/main" id="{8CBAD530-FD94-1949-AB8B-7A2251C05561}"/>
                </a:ext>
              </a:extLst>
            </p:cNvPr>
            <p:cNvSpPr/>
            <p:nvPr/>
          </p:nvSpPr>
          <p:spPr>
            <a:xfrm flipH="1">
              <a:off x="1888458"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3" name="Oval 52">
              <a:extLst>
                <a:ext uri="{FF2B5EF4-FFF2-40B4-BE49-F238E27FC236}">
                  <a16:creationId xmlns:a16="http://schemas.microsoft.com/office/drawing/2014/main" id="{727DB4D5-92FE-754B-A17F-8F78ADBFC184}"/>
                </a:ext>
              </a:extLst>
            </p:cNvPr>
            <p:cNvSpPr/>
            <p:nvPr/>
          </p:nvSpPr>
          <p:spPr>
            <a:xfrm flipH="1">
              <a:off x="21133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4" name="Oval 53">
              <a:extLst>
                <a:ext uri="{FF2B5EF4-FFF2-40B4-BE49-F238E27FC236}">
                  <a16:creationId xmlns:a16="http://schemas.microsoft.com/office/drawing/2014/main" id="{789A1835-822F-D544-B0D7-8C41B3014E85}"/>
                </a:ext>
              </a:extLst>
            </p:cNvPr>
            <p:cNvSpPr/>
            <p:nvPr/>
          </p:nvSpPr>
          <p:spPr>
            <a:xfrm flipH="1">
              <a:off x="235315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5" name="Oval 54">
              <a:extLst>
                <a:ext uri="{FF2B5EF4-FFF2-40B4-BE49-F238E27FC236}">
                  <a16:creationId xmlns:a16="http://schemas.microsoft.com/office/drawing/2014/main" id="{7CAC9D94-704C-844D-8F27-24A3230A2A40}"/>
                </a:ext>
              </a:extLst>
            </p:cNvPr>
            <p:cNvSpPr/>
            <p:nvPr/>
          </p:nvSpPr>
          <p:spPr>
            <a:xfrm flipH="1">
              <a:off x="260049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6" name="Oval 55">
              <a:extLst>
                <a:ext uri="{FF2B5EF4-FFF2-40B4-BE49-F238E27FC236}">
                  <a16:creationId xmlns:a16="http://schemas.microsoft.com/office/drawing/2014/main" id="{05C4C745-2CD5-A544-BBCC-CC4416B15F45}"/>
                </a:ext>
              </a:extLst>
            </p:cNvPr>
            <p:cNvSpPr/>
            <p:nvPr/>
          </p:nvSpPr>
          <p:spPr>
            <a:xfrm flipH="1">
              <a:off x="1176425"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7" name="Oval 56">
              <a:extLst>
                <a:ext uri="{FF2B5EF4-FFF2-40B4-BE49-F238E27FC236}">
                  <a16:creationId xmlns:a16="http://schemas.microsoft.com/office/drawing/2014/main" id="{9453888C-808F-F84C-A648-2926356E266D}"/>
                </a:ext>
              </a:extLst>
            </p:cNvPr>
            <p:cNvSpPr/>
            <p:nvPr/>
          </p:nvSpPr>
          <p:spPr>
            <a:xfrm flipH="1">
              <a:off x="1408773"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8" name="Oval 57">
              <a:extLst>
                <a:ext uri="{FF2B5EF4-FFF2-40B4-BE49-F238E27FC236}">
                  <a16:creationId xmlns:a16="http://schemas.microsoft.com/office/drawing/2014/main" id="{AC9E4994-AF6C-0A4B-8622-04412F92EB85}"/>
                </a:ext>
              </a:extLst>
            </p:cNvPr>
            <p:cNvSpPr/>
            <p:nvPr/>
          </p:nvSpPr>
          <p:spPr>
            <a:xfrm flipH="1">
              <a:off x="16561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9" name="Oval 58">
              <a:extLst>
                <a:ext uri="{FF2B5EF4-FFF2-40B4-BE49-F238E27FC236}">
                  <a16:creationId xmlns:a16="http://schemas.microsoft.com/office/drawing/2014/main" id="{FFB2029D-02EE-4446-8CA4-A2EB719DF616}"/>
                </a:ext>
              </a:extLst>
            </p:cNvPr>
            <p:cNvSpPr/>
            <p:nvPr/>
          </p:nvSpPr>
          <p:spPr>
            <a:xfrm flipH="1">
              <a:off x="1888458"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60" name="Oval 59">
              <a:extLst>
                <a:ext uri="{FF2B5EF4-FFF2-40B4-BE49-F238E27FC236}">
                  <a16:creationId xmlns:a16="http://schemas.microsoft.com/office/drawing/2014/main" id="{CDA1243F-D03C-B34E-8B76-1D63F2846FE1}"/>
                </a:ext>
              </a:extLst>
            </p:cNvPr>
            <p:cNvSpPr/>
            <p:nvPr/>
          </p:nvSpPr>
          <p:spPr>
            <a:xfrm flipH="1">
              <a:off x="21133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grpSp>
      <p:grpSp>
        <p:nvGrpSpPr>
          <p:cNvPr id="61" name="Group 60">
            <a:extLst>
              <a:ext uri="{FF2B5EF4-FFF2-40B4-BE49-F238E27FC236}">
                <a16:creationId xmlns:a16="http://schemas.microsoft.com/office/drawing/2014/main" id="{A7D5C72E-7A1E-C244-9A70-959B94345454}"/>
              </a:ext>
            </a:extLst>
          </p:cNvPr>
          <p:cNvGrpSpPr/>
          <p:nvPr/>
        </p:nvGrpSpPr>
        <p:grpSpPr>
          <a:xfrm>
            <a:off x="4050738" y="4584928"/>
            <a:ext cx="1367866" cy="1016019"/>
            <a:chOff x="1037097" y="3398584"/>
            <a:chExt cx="1798517" cy="1335897"/>
          </a:xfrm>
        </p:grpSpPr>
        <p:sp>
          <p:nvSpPr>
            <p:cNvPr id="62" name="Rectangle 61">
              <a:extLst>
                <a:ext uri="{FF2B5EF4-FFF2-40B4-BE49-F238E27FC236}">
                  <a16:creationId xmlns:a16="http://schemas.microsoft.com/office/drawing/2014/main" id="{DEDA1361-D3AB-1647-8742-59E08EB9986E}"/>
                </a:ext>
              </a:extLst>
            </p:cNvPr>
            <p:cNvSpPr/>
            <p:nvPr/>
          </p:nvSpPr>
          <p:spPr>
            <a:xfrm>
              <a:off x="1037097" y="3669293"/>
              <a:ext cx="1798517" cy="10651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63" name="TextBox 62">
              <a:extLst>
                <a:ext uri="{FF2B5EF4-FFF2-40B4-BE49-F238E27FC236}">
                  <a16:creationId xmlns:a16="http://schemas.microsoft.com/office/drawing/2014/main" id="{B3A6C2C8-3CFF-9547-8465-BA54EBB36AE2}"/>
                </a:ext>
              </a:extLst>
            </p:cNvPr>
            <p:cNvSpPr txBox="1"/>
            <p:nvPr/>
          </p:nvSpPr>
          <p:spPr>
            <a:xfrm>
              <a:off x="1037097" y="3398584"/>
              <a:ext cx="1798517" cy="289353"/>
            </a:xfrm>
            <a:prstGeom prst="rect">
              <a:avLst/>
            </a:prstGeom>
            <a:solidFill>
              <a:schemeClr val="accent2"/>
            </a:solidFill>
          </p:spPr>
          <p:txBody>
            <a:bodyPr wrap="square" lIns="0" tIns="0" rIns="0" bIns="0" rtlCol="0" anchor="ctr" anchorCtr="1">
              <a:noAutofit/>
            </a:bodyPr>
            <a:lstStyle/>
            <a:p>
              <a:pPr defTabSz="456758" fontAlgn="base">
                <a:spcBef>
                  <a:spcPts val="1200"/>
                </a:spcBef>
              </a:pPr>
              <a:r>
                <a:rPr lang="en-US" sz="1200" b="1" dirty="0">
                  <a:solidFill>
                    <a:schemeClr val="bg1"/>
                  </a:solidFill>
                  <a:latin typeface="Open Sans Light"/>
                  <a:cs typeface="Open Sans Light"/>
                </a:rPr>
                <a:t>MONTH 3</a:t>
              </a:r>
            </a:p>
          </p:txBody>
        </p:sp>
        <p:sp>
          <p:nvSpPr>
            <p:cNvPr id="64" name="Oval 63">
              <a:extLst>
                <a:ext uri="{FF2B5EF4-FFF2-40B4-BE49-F238E27FC236}">
                  <a16:creationId xmlns:a16="http://schemas.microsoft.com/office/drawing/2014/main" id="{2A1C4D7E-EA2A-B04A-B170-C8189D9F7DC8}"/>
                </a:ext>
              </a:extLst>
            </p:cNvPr>
            <p:cNvSpPr/>
            <p:nvPr/>
          </p:nvSpPr>
          <p:spPr>
            <a:xfrm flipH="1">
              <a:off x="1888458"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65" name="Oval 64">
              <a:extLst>
                <a:ext uri="{FF2B5EF4-FFF2-40B4-BE49-F238E27FC236}">
                  <a16:creationId xmlns:a16="http://schemas.microsoft.com/office/drawing/2014/main" id="{AF0BD19F-4BBD-8A4B-9D06-556AE02944A4}"/>
                </a:ext>
              </a:extLst>
            </p:cNvPr>
            <p:cNvSpPr/>
            <p:nvPr/>
          </p:nvSpPr>
          <p:spPr>
            <a:xfrm flipH="1">
              <a:off x="211331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66" name="Oval 65">
              <a:extLst>
                <a:ext uri="{FF2B5EF4-FFF2-40B4-BE49-F238E27FC236}">
                  <a16:creationId xmlns:a16="http://schemas.microsoft.com/office/drawing/2014/main" id="{2876A695-2958-AE4E-9D63-1483850329DB}"/>
                </a:ext>
              </a:extLst>
            </p:cNvPr>
            <p:cNvSpPr/>
            <p:nvPr/>
          </p:nvSpPr>
          <p:spPr>
            <a:xfrm flipH="1">
              <a:off x="2353153"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67" name="Oval 66">
              <a:extLst>
                <a:ext uri="{FF2B5EF4-FFF2-40B4-BE49-F238E27FC236}">
                  <a16:creationId xmlns:a16="http://schemas.microsoft.com/office/drawing/2014/main" id="{C4101A3B-CC77-FC4C-BC26-A455A13E0158}"/>
                </a:ext>
              </a:extLst>
            </p:cNvPr>
            <p:cNvSpPr/>
            <p:nvPr/>
          </p:nvSpPr>
          <p:spPr>
            <a:xfrm flipH="1">
              <a:off x="260049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68" name="Oval 67">
              <a:extLst>
                <a:ext uri="{FF2B5EF4-FFF2-40B4-BE49-F238E27FC236}">
                  <a16:creationId xmlns:a16="http://schemas.microsoft.com/office/drawing/2014/main" id="{AE49C209-DC99-7849-B604-95A59B02E038}"/>
                </a:ext>
              </a:extLst>
            </p:cNvPr>
            <p:cNvSpPr/>
            <p:nvPr/>
          </p:nvSpPr>
          <p:spPr>
            <a:xfrm flipH="1">
              <a:off x="1176425"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69" name="Oval 68">
              <a:extLst>
                <a:ext uri="{FF2B5EF4-FFF2-40B4-BE49-F238E27FC236}">
                  <a16:creationId xmlns:a16="http://schemas.microsoft.com/office/drawing/2014/main" id="{F86B05E6-EB60-F144-948D-D191B513C0DB}"/>
                </a:ext>
              </a:extLst>
            </p:cNvPr>
            <p:cNvSpPr/>
            <p:nvPr/>
          </p:nvSpPr>
          <p:spPr>
            <a:xfrm flipH="1">
              <a:off x="140877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70" name="Oval 69">
              <a:extLst>
                <a:ext uri="{FF2B5EF4-FFF2-40B4-BE49-F238E27FC236}">
                  <a16:creationId xmlns:a16="http://schemas.microsoft.com/office/drawing/2014/main" id="{AAC1881D-FC73-D543-941B-5ECC3707ED0F}"/>
                </a:ext>
              </a:extLst>
            </p:cNvPr>
            <p:cNvSpPr/>
            <p:nvPr/>
          </p:nvSpPr>
          <p:spPr>
            <a:xfrm flipH="1">
              <a:off x="16561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71" name="Oval 70">
              <a:extLst>
                <a:ext uri="{FF2B5EF4-FFF2-40B4-BE49-F238E27FC236}">
                  <a16:creationId xmlns:a16="http://schemas.microsoft.com/office/drawing/2014/main" id="{55B646BB-5440-BD4A-AD64-F071A1E7897B}"/>
                </a:ext>
              </a:extLst>
            </p:cNvPr>
            <p:cNvSpPr/>
            <p:nvPr/>
          </p:nvSpPr>
          <p:spPr>
            <a:xfrm flipH="1">
              <a:off x="1888458"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72" name="Oval 71">
              <a:extLst>
                <a:ext uri="{FF2B5EF4-FFF2-40B4-BE49-F238E27FC236}">
                  <a16:creationId xmlns:a16="http://schemas.microsoft.com/office/drawing/2014/main" id="{45E02812-6294-F940-8DEF-082E7F535006}"/>
                </a:ext>
              </a:extLst>
            </p:cNvPr>
            <p:cNvSpPr/>
            <p:nvPr/>
          </p:nvSpPr>
          <p:spPr>
            <a:xfrm flipH="1">
              <a:off x="21133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73" name="Oval 72">
              <a:extLst>
                <a:ext uri="{FF2B5EF4-FFF2-40B4-BE49-F238E27FC236}">
                  <a16:creationId xmlns:a16="http://schemas.microsoft.com/office/drawing/2014/main" id="{8819AB13-60D6-E845-8001-B1A82B98AA18}"/>
                </a:ext>
              </a:extLst>
            </p:cNvPr>
            <p:cNvSpPr/>
            <p:nvPr/>
          </p:nvSpPr>
          <p:spPr>
            <a:xfrm flipH="1">
              <a:off x="235315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74" name="Oval 73">
              <a:extLst>
                <a:ext uri="{FF2B5EF4-FFF2-40B4-BE49-F238E27FC236}">
                  <a16:creationId xmlns:a16="http://schemas.microsoft.com/office/drawing/2014/main" id="{E6430E95-0994-7146-8933-9717DFD90BE0}"/>
                </a:ext>
              </a:extLst>
            </p:cNvPr>
            <p:cNvSpPr/>
            <p:nvPr/>
          </p:nvSpPr>
          <p:spPr>
            <a:xfrm flipH="1">
              <a:off x="260049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75" name="Oval 74">
              <a:extLst>
                <a:ext uri="{FF2B5EF4-FFF2-40B4-BE49-F238E27FC236}">
                  <a16:creationId xmlns:a16="http://schemas.microsoft.com/office/drawing/2014/main" id="{A8D5A2BA-00A7-1D47-A90B-1BC93D128D93}"/>
                </a:ext>
              </a:extLst>
            </p:cNvPr>
            <p:cNvSpPr/>
            <p:nvPr/>
          </p:nvSpPr>
          <p:spPr>
            <a:xfrm flipH="1">
              <a:off x="1176425"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76" name="Oval 75">
              <a:extLst>
                <a:ext uri="{FF2B5EF4-FFF2-40B4-BE49-F238E27FC236}">
                  <a16:creationId xmlns:a16="http://schemas.microsoft.com/office/drawing/2014/main" id="{EF2B5BD8-37F9-A04D-9D18-2D85EB43772B}"/>
                </a:ext>
              </a:extLst>
            </p:cNvPr>
            <p:cNvSpPr/>
            <p:nvPr/>
          </p:nvSpPr>
          <p:spPr>
            <a:xfrm flipH="1">
              <a:off x="140877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77" name="Oval 76">
              <a:extLst>
                <a:ext uri="{FF2B5EF4-FFF2-40B4-BE49-F238E27FC236}">
                  <a16:creationId xmlns:a16="http://schemas.microsoft.com/office/drawing/2014/main" id="{F9C106E0-0021-B54A-A751-6582B5A1C71C}"/>
                </a:ext>
              </a:extLst>
            </p:cNvPr>
            <p:cNvSpPr/>
            <p:nvPr/>
          </p:nvSpPr>
          <p:spPr>
            <a:xfrm flipH="1">
              <a:off x="16561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78" name="Oval 77">
              <a:extLst>
                <a:ext uri="{FF2B5EF4-FFF2-40B4-BE49-F238E27FC236}">
                  <a16:creationId xmlns:a16="http://schemas.microsoft.com/office/drawing/2014/main" id="{1B99FFAE-C7E7-7D46-8110-66E14950B7B9}"/>
                </a:ext>
              </a:extLst>
            </p:cNvPr>
            <p:cNvSpPr/>
            <p:nvPr/>
          </p:nvSpPr>
          <p:spPr>
            <a:xfrm flipH="1">
              <a:off x="1888458"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79" name="Oval 78">
              <a:extLst>
                <a:ext uri="{FF2B5EF4-FFF2-40B4-BE49-F238E27FC236}">
                  <a16:creationId xmlns:a16="http://schemas.microsoft.com/office/drawing/2014/main" id="{C41B16ED-3CF2-5143-B11D-110A48B39463}"/>
                </a:ext>
              </a:extLst>
            </p:cNvPr>
            <p:cNvSpPr/>
            <p:nvPr/>
          </p:nvSpPr>
          <p:spPr>
            <a:xfrm flipH="1">
              <a:off x="21133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80" name="Oval 79">
              <a:extLst>
                <a:ext uri="{FF2B5EF4-FFF2-40B4-BE49-F238E27FC236}">
                  <a16:creationId xmlns:a16="http://schemas.microsoft.com/office/drawing/2014/main" id="{7C319A2D-32AC-3C42-A6E3-F581814BD6C2}"/>
                </a:ext>
              </a:extLst>
            </p:cNvPr>
            <p:cNvSpPr/>
            <p:nvPr/>
          </p:nvSpPr>
          <p:spPr>
            <a:xfrm flipH="1">
              <a:off x="235315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81" name="Oval 80">
              <a:extLst>
                <a:ext uri="{FF2B5EF4-FFF2-40B4-BE49-F238E27FC236}">
                  <a16:creationId xmlns:a16="http://schemas.microsoft.com/office/drawing/2014/main" id="{3CC75DC8-1D55-804C-9211-F34BB17A1128}"/>
                </a:ext>
              </a:extLst>
            </p:cNvPr>
            <p:cNvSpPr/>
            <p:nvPr/>
          </p:nvSpPr>
          <p:spPr>
            <a:xfrm flipH="1">
              <a:off x="260049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82" name="Oval 81">
              <a:extLst>
                <a:ext uri="{FF2B5EF4-FFF2-40B4-BE49-F238E27FC236}">
                  <a16:creationId xmlns:a16="http://schemas.microsoft.com/office/drawing/2014/main" id="{F30F5AF4-3E82-1445-A23A-691876E522DF}"/>
                </a:ext>
              </a:extLst>
            </p:cNvPr>
            <p:cNvSpPr/>
            <p:nvPr/>
          </p:nvSpPr>
          <p:spPr>
            <a:xfrm flipH="1">
              <a:off x="1176425"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83" name="Oval 82">
              <a:extLst>
                <a:ext uri="{FF2B5EF4-FFF2-40B4-BE49-F238E27FC236}">
                  <a16:creationId xmlns:a16="http://schemas.microsoft.com/office/drawing/2014/main" id="{4ABD3DDD-3CDB-4740-AE93-F301AEA38155}"/>
                </a:ext>
              </a:extLst>
            </p:cNvPr>
            <p:cNvSpPr/>
            <p:nvPr/>
          </p:nvSpPr>
          <p:spPr>
            <a:xfrm flipH="1">
              <a:off x="1408773"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84" name="Oval 83">
              <a:extLst>
                <a:ext uri="{FF2B5EF4-FFF2-40B4-BE49-F238E27FC236}">
                  <a16:creationId xmlns:a16="http://schemas.microsoft.com/office/drawing/2014/main" id="{9E3917F9-6396-D846-8F09-DACBB91ED5C5}"/>
                </a:ext>
              </a:extLst>
            </p:cNvPr>
            <p:cNvSpPr/>
            <p:nvPr/>
          </p:nvSpPr>
          <p:spPr>
            <a:xfrm flipH="1">
              <a:off x="16561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85" name="Oval 84">
              <a:extLst>
                <a:ext uri="{FF2B5EF4-FFF2-40B4-BE49-F238E27FC236}">
                  <a16:creationId xmlns:a16="http://schemas.microsoft.com/office/drawing/2014/main" id="{E2885A4F-16A5-3242-97F7-F0C1DE829D13}"/>
                </a:ext>
              </a:extLst>
            </p:cNvPr>
            <p:cNvSpPr/>
            <p:nvPr/>
          </p:nvSpPr>
          <p:spPr>
            <a:xfrm flipH="1">
              <a:off x="1888458"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86" name="Oval 85">
              <a:extLst>
                <a:ext uri="{FF2B5EF4-FFF2-40B4-BE49-F238E27FC236}">
                  <a16:creationId xmlns:a16="http://schemas.microsoft.com/office/drawing/2014/main" id="{6FFECFDD-4CDC-7449-A494-CA7D65DA37BC}"/>
                </a:ext>
              </a:extLst>
            </p:cNvPr>
            <p:cNvSpPr/>
            <p:nvPr/>
          </p:nvSpPr>
          <p:spPr>
            <a:xfrm flipH="1">
              <a:off x="21133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grpSp>
      <p:sp>
        <p:nvSpPr>
          <p:cNvPr id="87" name="Rectangle 86">
            <a:extLst>
              <a:ext uri="{FF2B5EF4-FFF2-40B4-BE49-F238E27FC236}">
                <a16:creationId xmlns:a16="http://schemas.microsoft.com/office/drawing/2014/main" id="{95ADE2F6-DB1E-BC4B-953D-A5818151E958}"/>
              </a:ext>
            </a:extLst>
          </p:cNvPr>
          <p:cNvSpPr/>
          <p:nvPr/>
        </p:nvSpPr>
        <p:spPr>
          <a:xfrm>
            <a:off x="5534098" y="4790816"/>
            <a:ext cx="1367866" cy="810131"/>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88" name="TextBox 87">
            <a:extLst>
              <a:ext uri="{FF2B5EF4-FFF2-40B4-BE49-F238E27FC236}">
                <a16:creationId xmlns:a16="http://schemas.microsoft.com/office/drawing/2014/main" id="{94AA0FF8-6657-5944-AA61-682E5B2698A2}"/>
              </a:ext>
            </a:extLst>
          </p:cNvPr>
          <p:cNvSpPr txBox="1"/>
          <p:nvPr/>
        </p:nvSpPr>
        <p:spPr>
          <a:xfrm>
            <a:off x="5534098" y="4584928"/>
            <a:ext cx="1367866" cy="220068"/>
          </a:xfrm>
          <a:prstGeom prst="rect">
            <a:avLst/>
          </a:prstGeom>
          <a:solidFill>
            <a:schemeClr val="tx2">
              <a:lumMod val="40000"/>
              <a:lumOff val="60000"/>
            </a:schemeClr>
          </a:solidFill>
        </p:spPr>
        <p:txBody>
          <a:bodyPr wrap="square" lIns="0" tIns="0" rIns="0" bIns="0" rtlCol="0" anchor="ctr" anchorCtr="1">
            <a:noAutofit/>
          </a:bodyPr>
          <a:lstStyle/>
          <a:p>
            <a:pPr defTabSz="456758" fontAlgn="base">
              <a:spcBef>
                <a:spcPts val="1200"/>
              </a:spcBef>
            </a:pPr>
            <a:r>
              <a:rPr lang="en-US" sz="1200" b="1" dirty="0">
                <a:solidFill>
                  <a:schemeClr val="bg1"/>
                </a:solidFill>
                <a:latin typeface="Open Sans Light"/>
                <a:cs typeface="Open Sans Light"/>
              </a:rPr>
              <a:t>BIRTHDAY</a:t>
            </a:r>
          </a:p>
        </p:txBody>
      </p:sp>
      <p:sp>
        <p:nvSpPr>
          <p:cNvPr id="89" name="Oval 88">
            <a:extLst>
              <a:ext uri="{FF2B5EF4-FFF2-40B4-BE49-F238E27FC236}">
                <a16:creationId xmlns:a16="http://schemas.microsoft.com/office/drawing/2014/main" id="{F48AEC97-ED9D-FC4D-921A-81051DFDA825}"/>
              </a:ext>
            </a:extLst>
          </p:cNvPr>
          <p:cNvSpPr/>
          <p:nvPr/>
        </p:nvSpPr>
        <p:spPr>
          <a:xfrm flipH="1">
            <a:off x="6181602" y="4876323"/>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0" name="Oval 89">
            <a:extLst>
              <a:ext uri="{FF2B5EF4-FFF2-40B4-BE49-F238E27FC236}">
                <a16:creationId xmlns:a16="http://schemas.microsoft.com/office/drawing/2014/main" id="{D8DC59D4-BEC6-A444-B55D-00203AB414C3}"/>
              </a:ext>
            </a:extLst>
          </p:cNvPr>
          <p:cNvSpPr/>
          <p:nvPr/>
        </p:nvSpPr>
        <p:spPr>
          <a:xfrm flipH="1">
            <a:off x="6352615" y="4876323"/>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1" name="Oval 90">
            <a:extLst>
              <a:ext uri="{FF2B5EF4-FFF2-40B4-BE49-F238E27FC236}">
                <a16:creationId xmlns:a16="http://schemas.microsoft.com/office/drawing/2014/main" id="{4669D682-4E93-6F48-AF3A-14B8199776F7}"/>
              </a:ext>
            </a:extLst>
          </p:cNvPr>
          <p:cNvSpPr/>
          <p:nvPr/>
        </p:nvSpPr>
        <p:spPr>
          <a:xfrm flipH="1">
            <a:off x="6535027" y="4876323"/>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2" name="Oval 91">
            <a:extLst>
              <a:ext uri="{FF2B5EF4-FFF2-40B4-BE49-F238E27FC236}">
                <a16:creationId xmlns:a16="http://schemas.microsoft.com/office/drawing/2014/main" id="{EEC67B89-E1DC-434C-BC58-B81B558483CC}"/>
              </a:ext>
            </a:extLst>
          </p:cNvPr>
          <p:cNvSpPr/>
          <p:nvPr/>
        </p:nvSpPr>
        <p:spPr>
          <a:xfrm flipH="1">
            <a:off x="6723141" y="4876323"/>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3" name="Oval 92">
            <a:extLst>
              <a:ext uri="{FF2B5EF4-FFF2-40B4-BE49-F238E27FC236}">
                <a16:creationId xmlns:a16="http://schemas.microsoft.com/office/drawing/2014/main" id="{3B578ADF-8A9B-F94F-83F7-C623331C11E9}"/>
              </a:ext>
            </a:extLst>
          </p:cNvPr>
          <p:cNvSpPr/>
          <p:nvPr/>
        </p:nvSpPr>
        <p:spPr>
          <a:xfrm flipH="1">
            <a:off x="5640064" y="5047335"/>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4" name="Oval 93">
            <a:extLst>
              <a:ext uri="{FF2B5EF4-FFF2-40B4-BE49-F238E27FC236}">
                <a16:creationId xmlns:a16="http://schemas.microsoft.com/office/drawing/2014/main" id="{4B691A78-B7E9-5E42-B312-DDBF478985B3}"/>
              </a:ext>
            </a:extLst>
          </p:cNvPr>
          <p:cNvSpPr/>
          <p:nvPr/>
        </p:nvSpPr>
        <p:spPr>
          <a:xfrm flipH="1">
            <a:off x="5816777" y="5047335"/>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5" name="Oval 94">
            <a:extLst>
              <a:ext uri="{FF2B5EF4-FFF2-40B4-BE49-F238E27FC236}">
                <a16:creationId xmlns:a16="http://schemas.microsoft.com/office/drawing/2014/main" id="{F7AAB90F-FE11-CD4F-9648-0752FE5F78FC}"/>
              </a:ext>
            </a:extLst>
          </p:cNvPr>
          <p:cNvSpPr/>
          <p:nvPr/>
        </p:nvSpPr>
        <p:spPr>
          <a:xfrm flipH="1">
            <a:off x="6004890" y="5047335"/>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6" name="Oval 95">
            <a:extLst>
              <a:ext uri="{FF2B5EF4-FFF2-40B4-BE49-F238E27FC236}">
                <a16:creationId xmlns:a16="http://schemas.microsoft.com/office/drawing/2014/main" id="{490C3141-E417-8B45-9C9B-6BD524A43EB5}"/>
              </a:ext>
            </a:extLst>
          </p:cNvPr>
          <p:cNvSpPr/>
          <p:nvPr/>
        </p:nvSpPr>
        <p:spPr>
          <a:xfrm flipH="1">
            <a:off x="6181602" y="5047335"/>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7" name="Oval 96">
            <a:extLst>
              <a:ext uri="{FF2B5EF4-FFF2-40B4-BE49-F238E27FC236}">
                <a16:creationId xmlns:a16="http://schemas.microsoft.com/office/drawing/2014/main" id="{30D9843A-C8F2-674F-8C89-FD2103F84B27}"/>
              </a:ext>
            </a:extLst>
          </p:cNvPr>
          <p:cNvSpPr/>
          <p:nvPr/>
        </p:nvSpPr>
        <p:spPr>
          <a:xfrm flipH="1">
            <a:off x="6352615" y="5047335"/>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8" name="Oval 97">
            <a:extLst>
              <a:ext uri="{FF2B5EF4-FFF2-40B4-BE49-F238E27FC236}">
                <a16:creationId xmlns:a16="http://schemas.microsoft.com/office/drawing/2014/main" id="{5CCA5851-9F13-B841-B976-0359A45D4100}"/>
              </a:ext>
            </a:extLst>
          </p:cNvPr>
          <p:cNvSpPr/>
          <p:nvPr/>
        </p:nvSpPr>
        <p:spPr>
          <a:xfrm flipH="1">
            <a:off x="6535027" y="5047335"/>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99" name="Oval 98">
            <a:extLst>
              <a:ext uri="{FF2B5EF4-FFF2-40B4-BE49-F238E27FC236}">
                <a16:creationId xmlns:a16="http://schemas.microsoft.com/office/drawing/2014/main" id="{4898F0FF-3EB1-134A-9FF0-204F36E2C57D}"/>
              </a:ext>
            </a:extLst>
          </p:cNvPr>
          <p:cNvSpPr/>
          <p:nvPr/>
        </p:nvSpPr>
        <p:spPr>
          <a:xfrm flipH="1">
            <a:off x="6723141" y="5047335"/>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00" name="Oval 99">
            <a:extLst>
              <a:ext uri="{FF2B5EF4-FFF2-40B4-BE49-F238E27FC236}">
                <a16:creationId xmlns:a16="http://schemas.microsoft.com/office/drawing/2014/main" id="{F8EA3839-3895-E940-8D2A-336EFEE58D6D}"/>
              </a:ext>
            </a:extLst>
          </p:cNvPr>
          <p:cNvSpPr/>
          <p:nvPr/>
        </p:nvSpPr>
        <p:spPr>
          <a:xfrm flipH="1">
            <a:off x="5640064" y="5218347"/>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01" name="Oval 100">
            <a:extLst>
              <a:ext uri="{FF2B5EF4-FFF2-40B4-BE49-F238E27FC236}">
                <a16:creationId xmlns:a16="http://schemas.microsoft.com/office/drawing/2014/main" id="{22EFCD35-99F2-F04C-AF8F-FA983A89F918}"/>
              </a:ext>
            </a:extLst>
          </p:cNvPr>
          <p:cNvSpPr/>
          <p:nvPr/>
        </p:nvSpPr>
        <p:spPr>
          <a:xfrm flipH="1">
            <a:off x="5816777" y="5218347"/>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02" name="Oval 101">
            <a:extLst>
              <a:ext uri="{FF2B5EF4-FFF2-40B4-BE49-F238E27FC236}">
                <a16:creationId xmlns:a16="http://schemas.microsoft.com/office/drawing/2014/main" id="{55CB378C-9EC3-4549-AEA6-BAB67535BC66}"/>
              </a:ext>
            </a:extLst>
          </p:cNvPr>
          <p:cNvSpPr/>
          <p:nvPr/>
        </p:nvSpPr>
        <p:spPr>
          <a:xfrm flipH="1">
            <a:off x="6004890" y="5218347"/>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03" name="Oval 102">
            <a:extLst>
              <a:ext uri="{FF2B5EF4-FFF2-40B4-BE49-F238E27FC236}">
                <a16:creationId xmlns:a16="http://schemas.microsoft.com/office/drawing/2014/main" id="{D0CEDF66-F43F-6547-A74E-E47F0AB4A545}"/>
              </a:ext>
            </a:extLst>
          </p:cNvPr>
          <p:cNvSpPr/>
          <p:nvPr/>
        </p:nvSpPr>
        <p:spPr>
          <a:xfrm flipH="1">
            <a:off x="6181602" y="5218347"/>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04" name="Oval 103">
            <a:extLst>
              <a:ext uri="{FF2B5EF4-FFF2-40B4-BE49-F238E27FC236}">
                <a16:creationId xmlns:a16="http://schemas.microsoft.com/office/drawing/2014/main" id="{D9676096-869E-314F-AECB-372EC91745F8}"/>
              </a:ext>
            </a:extLst>
          </p:cNvPr>
          <p:cNvSpPr/>
          <p:nvPr/>
        </p:nvSpPr>
        <p:spPr>
          <a:xfrm flipH="1">
            <a:off x="6352615" y="5218347"/>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05" name="Oval 104">
            <a:extLst>
              <a:ext uri="{FF2B5EF4-FFF2-40B4-BE49-F238E27FC236}">
                <a16:creationId xmlns:a16="http://schemas.microsoft.com/office/drawing/2014/main" id="{831622CE-5CD2-784E-8D32-5D80EE5E388F}"/>
              </a:ext>
            </a:extLst>
          </p:cNvPr>
          <p:cNvSpPr/>
          <p:nvPr/>
        </p:nvSpPr>
        <p:spPr>
          <a:xfrm flipH="1">
            <a:off x="6535027" y="5218347"/>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06" name="Oval 105">
            <a:extLst>
              <a:ext uri="{FF2B5EF4-FFF2-40B4-BE49-F238E27FC236}">
                <a16:creationId xmlns:a16="http://schemas.microsoft.com/office/drawing/2014/main" id="{43769A1D-B3EA-DC47-99A1-77E1C4599F9A}"/>
              </a:ext>
            </a:extLst>
          </p:cNvPr>
          <p:cNvSpPr/>
          <p:nvPr/>
        </p:nvSpPr>
        <p:spPr>
          <a:xfrm flipH="1">
            <a:off x="6723141" y="5218347"/>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07" name="Oval 106">
            <a:extLst>
              <a:ext uri="{FF2B5EF4-FFF2-40B4-BE49-F238E27FC236}">
                <a16:creationId xmlns:a16="http://schemas.microsoft.com/office/drawing/2014/main" id="{AD03A5CC-40C8-1C4F-A1BB-73F694B6D0B8}"/>
              </a:ext>
            </a:extLst>
          </p:cNvPr>
          <p:cNvSpPr/>
          <p:nvPr/>
        </p:nvSpPr>
        <p:spPr>
          <a:xfrm flipH="1">
            <a:off x="5640064" y="5400760"/>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08" name="Oval 107">
            <a:extLst>
              <a:ext uri="{FF2B5EF4-FFF2-40B4-BE49-F238E27FC236}">
                <a16:creationId xmlns:a16="http://schemas.microsoft.com/office/drawing/2014/main" id="{D106C008-02A0-0242-97B0-58298CBAE191}"/>
              </a:ext>
            </a:extLst>
          </p:cNvPr>
          <p:cNvSpPr/>
          <p:nvPr/>
        </p:nvSpPr>
        <p:spPr>
          <a:xfrm flipH="1">
            <a:off x="5816777" y="5400760"/>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09" name="Oval 108">
            <a:extLst>
              <a:ext uri="{FF2B5EF4-FFF2-40B4-BE49-F238E27FC236}">
                <a16:creationId xmlns:a16="http://schemas.microsoft.com/office/drawing/2014/main" id="{557D6ECE-0CCB-CB49-8E94-067AAF646675}"/>
              </a:ext>
            </a:extLst>
          </p:cNvPr>
          <p:cNvSpPr/>
          <p:nvPr/>
        </p:nvSpPr>
        <p:spPr>
          <a:xfrm flipH="1">
            <a:off x="6004890" y="5400760"/>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10" name="Oval 109">
            <a:extLst>
              <a:ext uri="{FF2B5EF4-FFF2-40B4-BE49-F238E27FC236}">
                <a16:creationId xmlns:a16="http://schemas.microsoft.com/office/drawing/2014/main" id="{3968DE51-D3FF-654E-83BA-677B1785D14D}"/>
              </a:ext>
            </a:extLst>
          </p:cNvPr>
          <p:cNvSpPr/>
          <p:nvPr/>
        </p:nvSpPr>
        <p:spPr>
          <a:xfrm flipH="1">
            <a:off x="6181602" y="5400760"/>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111" name="Oval 110">
            <a:extLst>
              <a:ext uri="{FF2B5EF4-FFF2-40B4-BE49-F238E27FC236}">
                <a16:creationId xmlns:a16="http://schemas.microsoft.com/office/drawing/2014/main" id="{3453C913-0CF3-4044-87CD-7C4C99E6ED89}"/>
              </a:ext>
            </a:extLst>
          </p:cNvPr>
          <p:cNvSpPr/>
          <p:nvPr/>
        </p:nvSpPr>
        <p:spPr>
          <a:xfrm flipH="1">
            <a:off x="6352615" y="5400760"/>
            <a:ext cx="91206" cy="9120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cxnSp>
        <p:nvCxnSpPr>
          <p:cNvPr id="312" name="Straight Connector 311">
            <a:extLst>
              <a:ext uri="{FF2B5EF4-FFF2-40B4-BE49-F238E27FC236}">
                <a16:creationId xmlns:a16="http://schemas.microsoft.com/office/drawing/2014/main" id="{C6B901B8-92B1-F445-B81C-53966AFF5BBC}"/>
              </a:ext>
            </a:extLst>
          </p:cNvPr>
          <p:cNvCxnSpPr/>
          <p:nvPr/>
        </p:nvCxnSpPr>
        <p:spPr>
          <a:xfrm>
            <a:off x="1665687" y="3429000"/>
            <a:ext cx="8764346"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313" name="Rectangle 312">
            <a:extLst>
              <a:ext uri="{FF2B5EF4-FFF2-40B4-BE49-F238E27FC236}">
                <a16:creationId xmlns:a16="http://schemas.microsoft.com/office/drawing/2014/main" id="{C380517A-A3C4-3349-9B4B-8D2E82E4D4FB}"/>
              </a:ext>
            </a:extLst>
          </p:cNvPr>
          <p:cNvSpPr/>
          <p:nvPr/>
        </p:nvSpPr>
        <p:spPr>
          <a:xfrm>
            <a:off x="3955564" y="2317857"/>
            <a:ext cx="1367866" cy="8101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14" name="TextBox 313">
            <a:extLst>
              <a:ext uri="{FF2B5EF4-FFF2-40B4-BE49-F238E27FC236}">
                <a16:creationId xmlns:a16="http://schemas.microsoft.com/office/drawing/2014/main" id="{D3A955EC-0767-9D4C-AB9D-8657F3F5E96D}"/>
              </a:ext>
            </a:extLst>
          </p:cNvPr>
          <p:cNvSpPr txBox="1"/>
          <p:nvPr/>
        </p:nvSpPr>
        <p:spPr>
          <a:xfrm>
            <a:off x="3955564" y="2111969"/>
            <a:ext cx="1367866" cy="220068"/>
          </a:xfrm>
          <a:prstGeom prst="rect">
            <a:avLst/>
          </a:prstGeom>
          <a:solidFill>
            <a:schemeClr val="accent2"/>
          </a:solidFill>
        </p:spPr>
        <p:txBody>
          <a:bodyPr wrap="square" lIns="0" tIns="0" rIns="0" bIns="0" rtlCol="0" anchor="ctr" anchorCtr="1">
            <a:noAutofit/>
          </a:bodyPr>
          <a:lstStyle/>
          <a:p>
            <a:pPr defTabSz="456758" fontAlgn="base">
              <a:spcBef>
                <a:spcPts val="1200"/>
              </a:spcBef>
            </a:pPr>
            <a:r>
              <a:rPr lang="en-US" sz="1200" b="1" dirty="0">
                <a:solidFill>
                  <a:schemeClr val="bg1"/>
                </a:solidFill>
                <a:latin typeface="Open Sans Light"/>
                <a:cs typeface="Open Sans Light"/>
              </a:rPr>
              <a:t>OCT</a:t>
            </a:r>
          </a:p>
        </p:txBody>
      </p:sp>
      <p:sp>
        <p:nvSpPr>
          <p:cNvPr id="338" name="Rectangle 337">
            <a:extLst>
              <a:ext uri="{FF2B5EF4-FFF2-40B4-BE49-F238E27FC236}">
                <a16:creationId xmlns:a16="http://schemas.microsoft.com/office/drawing/2014/main" id="{CCFB95E1-91D6-9040-AE1B-CE4BAB1DAD62}"/>
              </a:ext>
            </a:extLst>
          </p:cNvPr>
          <p:cNvSpPr/>
          <p:nvPr/>
        </p:nvSpPr>
        <p:spPr>
          <a:xfrm>
            <a:off x="5428764" y="2317857"/>
            <a:ext cx="1367866" cy="8101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39" name="TextBox 338">
            <a:extLst>
              <a:ext uri="{FF2B5EF4-FFF2-40B4-BE49-F238E27FC236}">
                <a16:creationId xmlns:a16="http://schemas.microsoft.com/office/drawing/2014/main" id="{08D0192E-B7BD-3D4B-911B-B7C99B391C5B}"/>
              </a:ext>
            </a:extLst>
          </p:cNvPr>
          <p:cNvSpPr txBox="1"/>
          <p:nvPr/>
        </p:nvSpPr>
        <p:spPr>
          <a:xfrm>
            <a:off x="5428764" y="2111969"/>
            <a:ext cx="1367866" cy="220068"/>
          </a:xfrm>
          <a:prstGeom prst="rect">
            <a:avLst/>
          </a:prstGeom>
          <a:solidFill>
            <a:schemeClr val="accent2"/>
          </a:solidFill>
        </p:spPr>
        <p:txBody>
          <a:bodyPr wrap="square" lIns="0" tIns="0" rIns="0" bIns="0" rtlCol="0" anchor="ctr" anchorCtr="1">
            <a:noAutofit/>
          </a:bodyPr>
          <a:lstStyle/>
          <a:p>
            <a:pPr defTabSz="456758" fontAlgn="base">
              <a:spcBef>
                <a:spcPts val="1200"/>
              </a:spcBef>
            </a:pPr>
            <a:r>
              <a:rPr lang="en-US" sz="1200" b="1" dirty="0">
                <a:solidFill>
                  <a:schemeClr val="bg1"/>
                </a:solidFill>
                <a:latin typeface="Open Sans Light"/>
                <a:cs typeface="Open Sans Light"/>
              </a:rPr>
              <a:t>NOV</a:t>
            </a:r>
          </a:p>
        </p:txBody>
      </p:sp>
      <p:sp>
        <p:nvSpPr>
          <p:cNvPr id="340" name="Oval 339">
            <a:extLst>
              <a:ext uri="{FF2B5EF4-FFF2-40B4-BE49-F238E27FC236}">
                <a16:creationId xmlns:a16="http://schemas.microsoft.com/office/drawing/2014/main" id="{EC0398FC-DC72-D240-A958-BA556A36D0C6}"/>
              </a:ext>
            </a:extLst>
          </p:cNvPr>
          <p:cNvSpPr/>
          <p:nvPr/>
        </p:nvSpPr>
        <p:spPr>
          <a:xfrm flipH="1">
            <a:off x="6076268" y="2403364"/>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41" name="Oval 340">
            <a:extLst>
              <a:ext uri="{FF2B5EF4-FFF2-40B4-BE49-F238E27FC236}">
                <a16:creationId xmlns:a16="http://schemas.microsoft.com/office/drawing/2014/main" id="{D41B2007-C1B8-5241-8719-77FC6D8594B7}"/>
              </a:ext>
            </a:extLst>
          </p:cNvPr>
          <p:cNvSpPr/>
          <p:nvPr/>
        </p:nvSpPr>
        <p:spPr>
          <a:xfrm flipH="1">
            <a:off x="6247281" y="2403364"/>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42" name="Oval 341">
            <a:extLst>
              <a:ext uri="{FF2B5EF4-FFF2-40B4-BE49-F238E27FC236}">
                <a16:creationId xmlns:a16="http://schemas.microsoft.com/office/drawing/2014/main" id="{5A9DB253-62CA-9F4B-9F90-1ADCFBC3C310}"/>
              </a:ext>
            </a:extLst>
          </p:cNvPr>
          <p:cNvSpPr/>
          <p:nvPr/>
        </p:nvSpPr>
        <p:spPr>
          <a:xfrm flipH="1">
            <a:off x="6429693" y="2403364"/>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43" name="Oval 342">
            <a:extLst>
              <a:ext uri="{FF2B5EF4-FFF2-40B4-BE49-F238E27FC236}">
                <a16:creationId xmlns:a16="http://schemas.microsoft.com/office/drawing/2014/main" id="{5F29FEB2-4A5C-E448-B467-5339A77FB0AA}"/>
              </a:ext>
            </a:extLst>
          </p:cNvPr>
          <p:cNvSpPr/>
          <p:nvPr/>
        </p:nvSpPr>
        <p:spPr>
          <a:xfrm flipH="1">
            <a:off x="6617807" y="2403364"/>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44" name="Oval 343">
            <a:extLst>
              <a:ext uri="{FF2B5EF4-FFF2-40B4-BE49-F238E27FC236}">
                <a16:creationId xmlns:a16="http://schemas.microsoft.com/office/drawing/2014/main" id="{6C5595B0-CF82-0E4D-B90D-D303856E23C7}"/>
              </a:ext>
            </a:extLst>
          </p:cNvPr>
          <p:cNvSpPr/>
          <p:nvPr/>
        </p:nvSpPr>
        <p:spPr>
          <a:xfrm flipH="1">
            <a:off x="5534730" y="2574376"/>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45" name="Oval 344">
            <a:extLst>
              <a:ext uri="{FF2B5EF4-FFF2-40B4-BE49-F238E27FC236}">
                <a16:creationId xmlns:a16="http://schemas.microsoft.com/office/drawing/2014/main" id="{E720F9EF-F49A-954E-BB6B-82CB985EBF49}"/>
              </a:ext>
            </a:extLst>
          </p:cNvPr>
          <p:cNvSpPr/>
          <p:nvPr/>
        </p:nvSpPr>
        <p:spPr>
          <a:xfrm flipH="1">
            <a:off x="5711443" y="2574376"/>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46" name="Oval 345">
            <a:extLst>
              <a:ext uri="{FF2B5EF4-FFF2-40B4-BE49-F238E27FC236}">
                <a16:creationId xmlns:a16="http://schemas.microsoft.com/office/drawing/2014/main" id="{DFED7904-8171-7C4A-8067-29D15A51C1F4}"/>
              </a:ext>
            </a:extLst>
          </p:cNvPr>
          <p:cNvSpPr/>
          <p:nvPr/>
        </p:nvSpPr>
        <p:spPr>
          <a:xfrm flipH="1">
            <a:off x="5899556" y="2574376"/>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47" name="Oval 346">
            <a:extLst>
              <a:ext uri="{FF2B5EF4-FFF2-40B4-BE49-F238E27FC236}">
                <a16:creationId xmlns:a16="http://schemas.microsoft.com/office/drawing/2014/main" id="{4590CB58-D396-8341-A3A6-4C48DF3A3909}"/>
              </a:ext>
            </a:extLst>
          </p:cNvPr>
          <p:cNvSpPr/>
          <p:nvPr/>
        </p:nvSpPr>
        <p:spPr>
          <a:xfrm flipH="1">
            <a:off x="6076268" y="2574376"/>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48" name="Oval 347">
            <a:extLst>
              <a:ext uri="{FF2B5EF4-FFF2-40B4-BE49-F238E27FC236}">
                <a16:creationId xmlns:a16="http://schemas.microsoft.com/office/drawing/2014/main" id="{D4377473-A821-0B4A-8C7D-F78B7DE2CCD6}"/>
              </a:ext>
            </a:extLst>
          </p:cNvPr>
          <p:cNvSpPr/>
          <p:nvPr/>
        </p:nvSpPr>
        <p:spPr>
          <a:xfrm flipH="1">
            <a:off x="6247281" y="2574376"/>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49" name="Oval 348">
            <a:extLst>
              <a:ext uri="{FF2B5EF4-FFF2-40B4-BE49-F238E27FC236}">
                <a16:creationId xmlns:a16="http://schemas.microsoft.com/office/drawing/2014/main" id="{1DDE72AF-05A1-C44D-9138-5043B1E5073B}"/>
              </a:ext>
            </a:extLst>
          </p:cNvPr>
          <p:cNvSpPr/>
          <p:nvPr/>
        </p:nvSpPr>
        <p:spPr>
          <a:xfrm flipH="1">
            <a:off x="6429693" y="2574376"/>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50" name="Oval 349">
            <a:extLst>
              <a:ext uri="{FF2B5EF4-FFF2-40B4-BE49-F238E27FC236}">
                <a16:creationId xmlns:a16="http://schemas.microsoft.com/office/drawing/2014/main" id="{C717E240-385C-8A49-9BBB-844893CE0716}"/>
              </a:ext>
            </a:extLst>
          </p:cNvPr>
          <p:cNvSpPr/>
          <p:nvPr/>
        </p:nvSpPr>
        <p:spPr>
          <a:xfrm flipH="1">
            <a:off x="6617807" y="2574376"/>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51" name="Oval 350">
            <a:extLst>
              <a:ext uri="{FF2B5EF4-FFF2-40B4-BE49-F238E27FC236}">
                <a16:creationId xmlns:a16="http://schemas.microsoft.com/office/drawing/2014/main" id="{34E1BA22-AB16-D843-9307-0D20982B0E05}"/>
              </a:ext>
            </a:extLst>
          </p:cNvPr>
          <p:cNvSpPr/>
          <p:nvPr/>
        </p:nvSpPr>
        <p:spPr>
          <a:xfrm flipH="1">
            <a:off x="5534730" y="2745388"/>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52" name="Oval 351">
            <a:extLst>
              <a:ext uri="{FF2B5EF4-FFF2-40B4-BE49-F238E27FC236}">
                <a16:creationId xmlns:a16="http://schemas.microsoft.com/office/drawing/2014/main" id="{CCFFE6E8-0A9D-AD47-BE91-7BAF8A459F15}"/>
              </a:ext>
            </a:extLst>
          </p:cNvPr>
          <p:cNvSpPr/>
          <p:nvPr/>
        </p:nvSpPr>
        <p:spPr>
          <a:xfrm flipH="1">
            <a:off x="5711443" y="2745388"/>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53" name="Oval 352">
            <a:extLst>
              <a:ext uri="{FF2B5EF4-FFF2-40B4-BE49-F238E27FC236}">
                <a16:creationId xmlns:a16="http://schemas.microsoft.com/office/drawing/2014/main" id="{1F8E3C60-5299-3A41-92E7-00211EB7900E}"/>
              </a:ext>
            </a:extLst>
          </p:cNvPr>
          <p:cNvSpPr/>
          <p:nvPr/>
        </p:nvSpPr>
        <p:spPr>
          <a:xfrm flipH="1">
            <a:off x="5899556" y="2745388"/>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54" name="Oval 353">
            <a:extLst>
              <a:ext uri="{FF2B5EF4-FFF2-40B4-BE49-F238E27FC236}">
                <a16:creationId xmlns:a16="http://schemas.microsoft.com/office/drawing/2014/main" id="{E6E696F1-3E79-6E48-8B82-EF8D2CA7F737}"/>
              </a:ext>
            </a:extLst>
          </p:cNvPr>
          <p:cNvSpPr/>
          <p:nvPr/>
        </p:nvSpPr>
        <p:spPr>
          <a:xfrm flipH="1">
            <a:off x="6076268" y="2745388"/>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55" name="Oval 354">
            <a:extLst>
              <a:ext uri="{FF2B5EF4-FFF2-40B4-BE49-F238E27FC236}">
                <a16:creationId xmlns:a16="http://schemas.microsoft.com/office/drawing/2014/main" id="{9E3959A0-188F-3C4E-A271-D46583B9F05C}"/>
              </a:ext>
            </a:extLst>
          </p:cNvPr>
          <p:cNvSpPr/>
          <p:nvPr/>
        </p:nvSpPr>
        <p:spPr>
          <a:xfrm flipH="1">
            <a:off x="6247281" y="2745388"/>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56" name="Oval 355">
            <a:extLst>
              <a:ext uri="{FF2B5EF4-FFF2-40B4-BE49-F238E27FC236}">
                <a16:creationId xmlns:a16="http://schemas.microsoft.com/office/drawing/2014/main" id="{B01DFDB7-2F1A-8041-8FF6-AEDAE5175F38}"/>
              </a:ext>
            </a:extLst>
          </p:cNvPr>
          <p:cNvSpPr/>
          <p:nvPr/>
        </p:nvSpPr>
        <p:spPr>
          <a:xfrm flipH="1">
            <a:off x="6429693" y="2745388"/>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57" name="Oval 356">
            <a:extLst>
              <a:ext uri="{FF2B5EF4-FFF2-40B4-BE49-F238E27FC236}">
                <a16:creationId xmlns:a16="http://schemas.microsoft.com/office/drawing/2014/main" id="{E5E481C8-2CD1-5A44-BF8E-FC07EAC4E889}"/>
              </a:ext>
            </a:extLst>
          </p:cNvPr>
          <p:cNvSpPr/>
          <p:nvPr/>
        </p:nvSpPr>
        <p:spPr>
          <a:xfrm flipH="1">
            <a:off x="6617807" y="2745388"/>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58" name="Oval 357">
            <a:extLst>
              <a:ext uri="{FF2B5EF4-FFF2-40B4-BE49-F238E27FC236}">
                <a16:creationId xmlns:a16="http://schemas.microsoft.com/office/drawing/2014/main" id="{A2ED4975-77D5-8D4C-93B5-EDDE58CE7541}"/>
              </a:ext>
            </a:extLst>
          </p:cNvPr>
          <p:cNvSpPr/>
          <p:nvPr/>
        </p:nvSpPr>
        <p:spPr>
          <a:xfrm flipH="1">
            <a:off x="5534730" y="2927801"/>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59" name="Oval 358">
            <a:extLst>
              <a:ext uri="{FF2B5EF4-FFF2-40B4-BE49-F238E27FC236}">
                <a16:creationId xmlns:a16="http://schemas.microsoft.com/office/drawing/2014/main" id="{A4CC4FE0-4F14-594F-B217-E53130A041BA}"/>
              </a:ext>
            </a:extLst>
          </p:cNvPr>
          <p:cNvSpPr/>
          <p:nvPr/>
        </p:nvSpPr>
        <p:spPr>
          <a:xfrm flipH="1">
            <a:off x="5711443" y="2927801"/>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60" name="Oval 359">
            <a:extLst>
              <a:ext uri="{FF2B5EF4-FFF2-40B4-BE49-F238E27FC236}">
                <a16:creationId xmlns:a16="http://schemas.microsoft.com/office/drawing/2014/main" id="{DD99B17B-2805-A845-8C36-9BD09B2306C2}"/>
              </a:ext>
            </a:extLst>
          </p:cNvPr>
          <p:cNvSpPr/>
          <p:nvPr/>
        </p:nvSpPr>
        <p:spPr>
          <a:xfrm flipH="1">
            <a:off x="5899556" y="2927801"/>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61" name="Oval 360">
            <a:extLst>
              <a:ext uri="{FF2B5EF4-FFF2-40B4-BE49-F238E27FC236}">
                <a16:creationId xmlns:a16="http://schemas.microsoft.com/office/drawing/2014/main" id="{EFBA1EA7-95FD-7244-9062-D76243AEAE31}"/>
              </a:ext>
            </a:extLst>
          </p:cNvPr>
          <p:cNvSpPr/>
          <p:nvPr/>
        </p:nvSpPr>
        <p:spPr>
          <a:xfrm flipH="1">
            <a:off x="6076268" y="2927801"/>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62" name="Oval 361">
            <a:extLst>
              <a:ext uri="{FF2B5EF4-FFF2-40B4-BE49-F238E27FC236}">
                <a16:creationId xmlns:a16="http://schemas.microsoft.com/office/drawing/2014/main" id="{6C3BFE9F-A998-BE43-914A-4D33C270C7BC}"/>
              </a:ext>
            </a:extLst>
          </p:cNvPr>
          <p:cNvSpPr/>
          <p:nvPr/>
        </p:nvSpPr>
        <p:spPr>
          <a:xfrm flipH="1">
            <a:off x="6247281" y="2927801"/>
            <a:ext cx="91206" cy="91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63" name="Rectangle 362">
            <a:extLst>
              <a:ext uri="{FF2B5EF4-FFF2-40B4-BE49-F238E27FC236}">
                <a16:creationId xmlns:a16="http://schemas.microsoft.com/office/drawing/2014/main" id="{5C2B72A0-256B-6F4A-B765-EF9060480182}"/>
              </a:ext>
            </a:extLst>
          </p:cNvPr>
          <p:cNvSpPr/>
          <p:nvPr/>
        </p:nvSpPr>
        <p:spPr>
          <a:xfrm>
            <a:off x="6901964" y="2317857"/>
            <a:ext cx="1367866" cy="81013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64" name="TextBox 363">
            <a:extLst>
              <a:ext uri="{FF2B5EF4-FFF2-40B4-BE49-F238E27FC236}">
                <a16:creationId xmlns:a16="http://schemas.microsoft.com/office/drawing/2014/main" id="{A7DA36B9-02CE-0B43-B8BC-F765DCB9D0B5}"/>
              </a:ext>
            </a:extLst>
          </p:cNvPr>
          <p:cNvSpPr txBox="1"/>
          <p:nvPr/>
        </p:nvSpPr>
        <p:spPr>
          <a:xfrm>
            <a:off x="6901964" y="2111969"/>
            <a:ext cx="1367866" cy="220068"/>
          </a:xfrm>
          <a:prstGeom prst="rect">
            <a:avLst/>
          </a:prstGeom>
          <a:solidFill>
            <a:schemeClr val="accent2"/>
          </a:solidFill>
        </p:spPr>
        <p:txBody>
          <a:bodyPr wrap="square" lIns="0" tIns="0" rIns="0" bIns="0" rtlCol="0" anchor="ctr" anchorCtr="1">
            <a:noAutofit/>
          </a:bodyPr>
          <a:lstStyle/>
          <a:p>
            <a:pPr defTabSz="456758" fontAlgn="base">
              <a:spcBef>
                <a:spcPts val="1200"/>
              </a:spcBef>
            </a:pPr>
            <a:r>
              <a:rPr lang="en-US" sz="1200" b="1" dirty="0">
                <a:solidFill>
                  <a:schemeClr val="bg1"/>
                </a:solidFill>
                <a:latin typeface="Open Sans Light"/>
                <a:cs typeface="Open Sans Light"/>
              </a:rPr>
              <a:t>DEC</a:t>
            </a:r>
          </a:p>
        </p:txBody>
      </p:sp>
      <p:grpSp>
        <p:nvGrpSpPr>
          <p:cNvPr id="388" name="Group 387">
            <a:extLst>
              <a:ext uri="{FF2B5EF4-FFF2-40B4-BE49-F238E27FC236}">
                <a16:creationId xmlns:a16="http://schemas.microsoft.com/office/drawing/2014/main" id="{A36B63A7-7301-7B4B-9B6E-AEF145FAB29C}"/>
              </a:ext>
            </a:extLst>
          </p:cNvPr>
          <p:cNvGrpSpPr/>
          <p:nvPr/>
        </p:nvGrpSpPr>
        <p:grpSpPr>
          <a:xfrm>
            <a:off x="7010256" y="4584928"/>
            <a:ext cx="1367866" cy="1016019"/>
            <a:chOff x="1037097" y="3398584"/>
            <a:chExt cx="1798517" cy="1335897"/>
          </a:xfrm>
        </p:grpSpPr>
        <p:sp>
          <p:nvSpPr>
            <p:cNvPr id="389" name="Rectangle 388">
              <a:extLst>
                <a:ext uri="{FF2B5EF4-FFF2-40B4-BE49-F238E27FC236}">
                  <a16:creationId xmlns:a16="http://schemas.microsoft.com/office/drawing/2014/main" id="{C806D755-E8BE-0042-A1AA-A4F04A21D54D}"/>
                </a:ext>
              </a:extLst>
            </p:cNvPr>
            <p:cNvSpPr/>
            <p:nvPr/>
          </p:nvSpPr>
          <p:spPr>
            <a:xfrm>
              <a:off x="1037097" y="3669293"/>
              <a:ext cx="1798517" cy="10651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0" name="TextBox 389">
              <a:extLst>
                <a:ext uri="{FF2B5EF4-FFF2-40B4-BE49-F238E27FC236}">
                  <a16:creationId xmlns:a16="http://schemas.microsoft.com/office/drawing/2014/main" id="{59B06D8B-A5D3-5340-909C-7DDECB47DC60}"/>
                </a:ext>
              </a:extLst>
            </p:cNvPr>
            <p:cNvSpPr txBox="1"/>
            <p:nvPr/>
          </p:nvSpPr>
          <p:spPr>
            <a:xfrm>
              <a:off x="1037097" y="3398584"/>
              <a:ext cx="1798517" cy="289353"/>
            </a:xfrm>
            <a:prstGeom prst="rect">
              <a:avLst/>
            </a:prstGeom>
            <a:solidFill>
              <a:schemeClr val="accent2"/>
            </a:solidFill>
          </p:spPr>
          <p:txBody>
            <a:bodyPr wrap="square" lIns="0" tIns="0" rIns="0" bIns="0" rtlCol="0" anchor="ctr" anchorCtr="1">
              <a:noAutofit/>
            </a:bodyPr>
            <a:lstStyle/>
            <a:p>
              <a:pPr defTabSz="456758" fontAlgn="base">
                <a:spcBef>
                  <a:spcPts val="1200"/>
                </a:spcBef>
              </a:pPr>
              <a:r>
                <a:rPr lang="en-US" sz="1200" b="1" dirty="0">
                  <a:solidFill>
                    <a:schemeClr val="bg1"/>
                  </a:solidFill>
                  <a:latin typeface="Open Sans Light"/>
                  <a:cs typeface="Open Sans Light"/>
                </a:rPr>
                <a:t>MONTH 1</a:t>
              </a:r>
            </a:p>
          </p:txBody>
        </p:sp>
        <p:sp>
          <p:nvSpPr>
            <p:cNvPr id="391" name="Oval 390">
              <a:extLst>
                <a:ext uri="{FF2B5EF4-FFF2-40B4-BE49-F238E27FC236}">
                  <a16:creationId xmlns:a16="http://schemas.microsoft.com/office/drawing/2014/main" id="{2EC16235-6981-A248-8DA4-E077C2391EB1}"/>
                </a:ext>
              </a:extLst>
            </p:cNvPr>
            <p:cNvSpPr/>
            <p:nvPr/>
          </p:nvSpPr>
          <p:spPr>
            <a:xfrm flipH="1">
              <a:off x="1888458"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2" name="Oval 391">
              <a:extLst>
                <a:ext uri="{FF2B5EF4-FFF2-40B4-BE49-F238E27FC236}">
                  <a16:creationId xmlns:a16="http://schemas.microsoft.com/office/drawing/2014/main" id="{26EB5903-230C-0C48-9903-EEC1A69CBB13}"/>
                </a:ext>
              </a:extLst>
            </p:cNvPr>
            <p:cNvSpPr/>
            <p:nvPr/>
          </p:nvSpPr>
          <p:spPr>
            <a:xfrm flipH="1">
              <a:off x="211331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3" name="Oval 392">
              <a:extLst>
                <a:ext uri="{FF2B5EF4-FFF2-40B4-BE49-F238E27FC236}">
                  <a16:creationId xmlns:a16="http://schemas.microsoft.com/office/drawing/2014/main" id="{60228091-A5CF-4A4B-8A74-55A7680386FD}"/>
                </a:ext>
              </a:extLst>
            </p:cNvPr>
            <p:cNvSpPr/>
            <p:nvPr/>
          </p:nvSpPr>
          <p:spPr>
            <a:xfrm flipH="1">
              <a:off x="2353153"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4" name="Oval 393">
              <a:extLst>
                <a:ext uri="{FF2B5EF4-FFF2-40B4-BE49-F238E27FC236}">
                  <a16:creationId xmlns:a16="http://schemas.microsoft.com/office/drawing/2014/main" id="{1C46F641-EFDA-714E-A9B5-4951ECA8C24E}"/>
                </a:ext>
              </a:extLst>
            </p:cNvPr>
            <p:cNvSpPr/>
            <p:nvPr/>
          </p:nvSpPr>
          <p:spPr>
            <a:xfrm flipH="1">
              <a:off x="260049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5" name="Oval 394">
              <a:extLst>
                <a:ext uri="{FF2B5EF4-FFF2-40B4-BE49-F238E27FC236}">
                  <a16:creationId xmlns:a16="http://schemas.microsoft.com/office/drawing/2014/main" id="{D0109EDD-4104-AD4E-9E61-CC44226A29FF}"/>
                </a:ext>
              </a:extLst>
            </p:cNvPr>
            <p:cNvSpPr/>
            <p:nvPr/>
          </p:nvSpPr>
          <p:spPr>
            <a:xfrm flipH="1">
              <a:off x="1176425"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6" name="Oval 395">
              <a:extLst>
                <a:ext uri="{FF2B5EF4-FFF2-40B4-BE49-F238E27FC236}">
                  <a16:creationId xmlns:a16="http://schemas.microsoft.com/office/drawing/2014/main" id="{70B346B6-72BC-9247-B039-D7E5F07A7A4B}"/>
                </a:ext>
              </a:extLst>
            </p:cNvPr>
            <p:cNvSpPr/>
            <p:nvPr/>
          </p:nvSpPr>
          <p:spPr>
            <a:xfrm flipH="1">
              <a:off x="140877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7" name="Oval 396">
              <a:extLst>
                <a:ext uri="{FF2B5EF4-FFF2-40B4-BE49-F238E27FC236}">
                  <a16:creationId xmlns:a16="http://schemas.microsoft.com/office/drawing/2014/main" id="{1C247057-7CAE-B546-A8A1-542DEE6C7612}"/>
                </a:ext>
              </a:extLst>
            </p:cNvPr>
            <p:cNvSpPr/>
            <p:nvPr/>
          </p:nvSpPr>
          <p:spPr>
            <a:xfrm flipH="1">
              <a:off x="16561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8" name="Oval 397">
              <a:extLst>
                <a:ext uri="{FF2B5EF4-FFF2-40B4-BE49-F238E27FC236}">
                  <a16:creationId xmlns:a16="http://schemas.microsoft.com/office/drawing/2014/main" id="{E4BE0E32-BC76-BD44-A282-8998DB0A5308}"/>
                </a:ext>
              </a:extLst>
            </p:cNvPr>
            <p:cNvSpPr/>
            <p:nvPr/>
          </p:nvSpPr>
          <p:spPr>
            <a:xfrm flipH="1">
              <a:off x="1888458"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9" name="Oval 398">
              <a:extLst>
                <a:ext uri="{FF2B5EF4-FFF2-40B4-BE49-F238E27FC236}">
                  <a16:creationId xmlns:a16="http://schemas.microsoft.com/office/drawing/2014/main" id="{E5DDC6AA-B236-334C-AA37-172B8061D597}"/>
                </a:ext>
              </a:extLst>
            </p:cNvPr>
            <p:cNvSpPr/>
            <p:nvPr/>
          </p:nvSpPr>
          <p:spPr>
            <a:xfrm flipH="1">
              <a:off x="21133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0" name="Oval 399">
              <a:extLst>
                <a:ext uri="{FF2B5EF4-FFF2-40B4-BE49-F238E27FC236}">
                  <a16:creationId xmlns:a16="http://schemas.microsoft.com/office/drawing/2014/main" id="{ADC5F8E1-5AA3-FE44-870C-C514FA8CAB55}"/>
                </a:ext>
              </a:extLst>
            </p:cNvPr>
            <p:cNvSpPr/>
            <p:nvPr/>
          </p:nvSpPr>
          <p:spPr>
            <a:xfrm flipH="1">
              <a:off x="235315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1" name="Oval 400">
              <a:extLst>
                <a:ext uri="{FF2B5EF4-FFF2-40B4-BE49-F238E27FC236}">
                  <a16:creationId xmlns:a16="http://schemas.microsoft.com/office/drawing/2014/main" id="{FB8BD778-D064-004B-A6B6-8A46964BF191}"/>
                </a:ext>
              </a:extLst>
            </p:cNvPr>
            <p:cNvSpPr/>
            <p:nvPr/>
          </p:nvSpPr>
          <p:spPr>
            <a:xfrm flipH="1">
              <a:off x="260049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2" name="Oval 401">
              <a:extLst>
                <a:ext uri="{FF2B5EF4-FFF2-40B4-BE49-F238E27FC236}">
                  <a16:creationId xmlns:a16="http://schemas.microsoft.com/office/drawing/2014/main" id="{C64A0742-F569-0F43-984D-090820F5EF7B}"/>
                </a:ext>
              </a:extLst>
            </p:cNvPr>
            <p:cNvSpPr/>
            <p:nvPr/>
          </p:nvSpPr>
          <p:spPr>
            <a:xfrm flipH="1">
              <a:off x="1176425"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3" name="Oval 402">
              <a:extLst>
                <a:ext uri="{FF2B5EF4-FFF2-40B4-BE49-F238E27FC236}">
                  <a16:creationId xmlns:a16="http://schemas.microsoft.com/office/drawing/2014/main" id="{B2E00EB3-DA0A-6344-9561-D11FDD7BB4DB}"/>
                </a:ext>
              </a:extLst>
            </p:cNvPr>
            <p:cNvSpPr/>
            <p:nvPr/>
          </p:nvSpPr>
          <p:spPr>
            <a:xfrm flipH="1">
              <a:off x="140877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4" name="Oval 403">
              <a:extLst>
                <a:ext uri="{FF2B5EF4-FFF2-40B4-BE49-F238E27FC236}">
                  <a16:creationId xmlns:a16="http://schemas.microsoft.com/office/drawing/2014/main" id="{7FB31D56-88C9-034C-AF3A-A5E785AE1D0B}"/>
                </a:ext>
              </a:extLst>
            </p:cNvPr>
            <p:cNvSpPr/>
            <p:nvPr/>
          </p:nvSpPr>
          <p:spPr>
            <a:xfrm flipH="1">
              <a:off x="16561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5" name="Oval 404">
              <a:extLst>
                <a:ext uri="{FF2B5EF4-FFF2-40B4-BE49-F238E27FC236}">
                  <a16:creationId xmlns:a16="http://schemas.microsoft.com/office/drawing/2014/main" id="{E2874F24-5A90-AE4A-815E-2B97BBE2E733}"/>
                </a:ext>
              </a:extLst>
            </p:cNvPr>
            <p:cNvSpPr/>
            <p:nvPr/>
          </p:nvSpPr>
          <p:spPr>
            <a:xfrm flipH="1">
              <a:off x="1888458"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6" name="Oval 405">
              <a:extLst>
                <a:ext uri="{FF2B5EF4-FFF2-40B4-BE49-F238E27FC236}">
                  <a16:creationId xmlns:a16="http://schemas.microsoft.com/office/drawing/2014/main" id="{DEB3DA66-1F6B-0940-9EB0-337147A23B02}"/>
                </a:ext>
              </a:extLst>
            </p:cNvPr>
            <p:cNvSpPr/>
            <p:nvPr/>
          </p:nvSpPr>
          <p:spPr>
            <a:xfrm flipH="1">
              <a:off x="21133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7" name="Oval 406">
              <a:extLst>
                <a:ext uri="{FF2B5EF4-FFF2-40B4-BE49-F238E27FC236}">
                  <a16:creationId xmlns:a16="http://schemas.microsoft.com/office/drawing/2014/main" id="{0723EDE4-BB98-5749-92BD-5F862639EE89}"/>
                </a:ext>
              </a:extLst>
            </p:cNvPr>
            <p:cNvSpPr/>
            <p:nvPr/>
          </p:nvSpPr>
          <p:spPr>
            <a:xfrm flipH="1">
              <a:off x="235315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8" name="Oval 407">
              <a:extLst>
                <a:ext uri="{FF2B5EF4-FFF2-40B4-BE49-F238E27FC236}">
                  <a16:creationId xmlns:a16="http://schemas.microsoft.com/office/drawing/2014/main" id="{500ABCB9-D659-1D46-97F1-55E4B1451DC8}"/>
                </a:ext>
              </a:extLst>
            </p:cNvPr>
            <p:cNvSpPr/>
            <p:nvPr/>
          </p:nvSpPr>
          <p:spPr>
            <a:xfrm flipH="1">
              <a:off x="260049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09" name="Oval 408">
              <a:extLst>
                <a:ext uri="{FF2B5EF4-FFF2-40B4-BE49-F238E27FC236}">
                  <a16:creationId xmlns:a16="http://schemas.microsoft.com/office/drawing/2014/main" id="{09148325-4A35-1742-8F83-7CBCFD13797A}"/>
                </a:ext>
              </a:extLst>
            </p:cNvPr>
            <p:cNvSpPr/>
            <p:nvPr/>
          </p:nvSpPr>
          <p:spPr>
            <a:xfrm flipH="1">
              <a:off x="1176425"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10" name="Oval 409">
              <a:extLst>
                <a:ext uri="{FF2B5EF4-FFF2-40B4-BE49-F238E27FC236}">
                  <a16:creationId xmlns:a16="http://schemas.microsoft.com/office/drawing/2014/main" id="{3CC83CE1-B837-8C44-A781-2326DE356445}"/>
                </a:ext>
              </a:extLst>
            </p:cNvPr>
            <p:cNvSpPr/>
            <p:nvPr/>
          </p:nvSpPr>
          <p:spPr>
            <a:xfrm flipH="1">
              <a:off x="1408773"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11" name="Oval 410">
              <a:extLst>
                <a:ext uri="{FF2B5EF4-FFF2-40B4-BE49-F238E27FC236}">
                  <a16:creationId xmlns:a16="http://schemas.microsoft.com/office/drawing/2014/main" id="{8BB95F27-12C9-D446-A3B4-59E087B54D49}"/>
                </a:ext>
              </a:extLst>
            </p:cNvPr>
            <p:cNvSpPr/>
            <p:nvPr/>
          </p:nvSpPr>
          <p:spPr>
            <a:xfrm flipH="1">
              <a:off x="16561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12" name="Oval 411">
              <a:extLst>
                <a:ext uri="{FF2B5EF4-FFF2-40B4-BE49-F238E27FC236}">
                  <a16:creationId xmlns:a16="http://schemas.microsoft.com/office/drawing/2014/main" id="{197F3FB4-C351-584B-84D3-1F34BC682635}"/>
                </a:ext>
              </a:extLst>
            </p:cNvPr>
            <p:cNvSpPr/>
            <p:nvPr/>
          </p:nvSpPr>
          <p:spPr>
            <a:xfrm flipH="1">
              <a:off x="1888458"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13" name="Oval 412">
              <a:extLst>
                <a:ext uri="{FF2B5EF4-FFF2-40B4-BE49-F238E27FC236}">
                  <a16:creationId xmlns:a16="http://schemas.microsoft.com/office/drawing/2014/main" id="{9F9A7295-0A70-F64E-BCC9-AB306365CA41}"/>
                </a:ext>
              </a:extLst>
            </p:cNvPr>
            <p:cNvSpPr/>
            <p:nvPr/>
          </p:nvSpPr>
          <p:spPr>
            <a:xfrm flipH="1">
              <a:off x="21133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grpSp>
      <p:grpSp>
        <p:nvGrpSpPr>
          <p:cNvPr id="414" name="Group 413">
            <a:extLst>
              <a:ext uri="{FF2B5EF4-FFF2-40B4-BE49-F238E27FC236}">
                <a16:creationId xmlns:a16="http://schemas.microsoft.com/office/drawing/2014/main" id="{11935C20-5C64-A444-A0AC-0AF2B68DCC75}"/>
              </a:ext>
            </a:extLst>
          </p:cNvPr>
          <p:cNvGrpSpPr/>
          <p:nvPr/>
        </p:nvGrpSpPr>
        <p:grpSpPr>
          <a:xfrm>
            <a:off x="8493616" y="4584928"/>
            <a:ext cx="1367866" cy="1016019"/>
            <a:chOff x="1037097" y="3398584"/>
            <a:chExt cx="1798517" cy="1335897"/>
          </a:xfrm>
        </p:grpSpPr>
        <p:sp>
          <p:nvSpPr>
            <p:cNvPr id="415" name="Rectangle 414">
              <a:extLst>
                <a:ext uri="{FF2B5EF4-FFF2-40B4-BE49-F238E27FC236}">
                  <a16:creationId xmlns:a16="http://schemas.microsoft.com/office/drawing/2014/main" id="{DC6E4DB3-BF56-464C-AFAF-20A069791B0C}"/>
                </a:ext>
              </a:extLst>
            </p:cNvPr>
            <p:cNvSpPr/>
            <p:nvPr/>
          </p:nvSpPr>
          <p:spPr>
            <a:xfrm>
              <a:off x="1037097" y="3669293"/>
              <a:ext cx="1798517" cy="10651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16" name="TextBox 415">
              <a:extLst>
                <a:ext uri="{FF2B5EF4-FFF2-40B4-BE49-F238E27FC236}">
                  <a16:creationId xmlns:a16="http://schemas.microsoft.com/office/drawing/2014/main" id="{46BCB98D-AED0-8845-8035-D7FC8F932912}"/>
                </a:ext>
              </a:extLst>
            </p:cNvPr>
            <p:cNvSpPr txBox="1"/>
            <p:nvPr/>
          </p:nvSpPr>
          <p:spPr>
            <a:xfrm>
              <a:off x="1037097" y="3398584"/>
              <a:ext cx="1798517" cy="289353"/>
            </a:xfrm>
            <a:prstGeom prst="rect">
              <a:avLst/>
            </a:prstGeom>
            <a:solidFill>
              <a:schemeClr val="accent2"/>
            </a:solidFill>
          </p:spPr>
          <p:txBody>
            <a:bodyPr wrap="square" lIns="0" tIns="0" rIns="0" bIns="0" rtlCol="0" anchor="ctr" anchorCtr="1">
              <a:noAutofit/>
            </a:bodyPr>
            <a:lstStyle/>
            <a:p>
              <a:pPr defTabSz="456758" fontAlgn="base">
                <a:spcBef>
                  <a:spcPts val="1200"/>
                </a:spcBef>
              </a:pPr>
              <a:r>
                <a:rPr lang="en-US" sz="1200" b="1" dirty="0">
                  <a:solidFill>
                    <a:schemeClr val="bg1"/>
                  </a:solidFill>
                  <a:latin typeface="Open Sans Light"/>
                  <a:cs typeface="Open Sans Light"/>
                </a:rPr>
                <a:t>MONTH 2</a:t>
              </a:r>
            </a:p>
          </p:txBody>
        </p:sp>
        <p:sp>
          <p:nvSpPr>
            <p:cNvPr id="417" name="Oval 416">
              <a:extLst>
                <a:ext uri="{FF2B5EF4-FFF2-40B4-BE49-F238E27FC236}">
                  <a16:creationId xmlns:a16="http://schemas.microsoft.com/office/drawing/2014/main" id="{5BD39A46-8770-674B-809C-9FD8307C14CE}"/>
                </a:ext>
              </a:extLst>
            </p:cNvPr>
            <p:cNvSpPr/>
            <p:nvPr/>
          </p:nvSpPr>
          <p:spPr>
            <a:xfrm flipH="1">
              <a:off x="1888458"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18" name="Oval 417">
              <a:extLst>
                <a:ext uri="{FF2B5EF4-FFF2-40B4-BE49-F238E27FC236}">
                  <a16:creationId xmlns:a16="http://schemas.microsoft.com/office/drawing/2014/main" id="{B4AF628D-353A-144F-95B3-0DC8ADDBE3D9}"/>
                </a:ext>
              </a:extLst>
            </p:cNvPr>
            <p:cNvSpPr/>
            <p:nvPr/>
          </p:nvSpPr>
          <p:spPr>
            <a:xfrm flipH="1">
              <a:off x="211331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19" name="Oval 418">
              <a:extLst>
                <a:ext uri="{FF2B5EF4-FFF2-40B4-BE49-F238E27FC236}">
                  <a16:creationId xmlns:a16="http://schemas.microsoft.com/office/drawing/2014/main" id="{999B599B-E0F0-F341-B14E-B771C78C1972}"/>
                </a:ext>
              </a:extLst>
            </p:cNvPr>
            <p:cNvSpPr/>
            <p:nvPr/>
          </p:nvSpPr>
          <p:spPr>
            <a:xfrm flipH="1">
              <a:off x="2353153"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0" name="Oval 419">
              <a:extLst>
                <a:ext uri="{FF2B5EF4-FFF2-40B4-BE49-F238E27FC236}">
                  <a16:creationId xmlns:a16="http://schemas.microsoft.com/office/drawing/2014/main" id="{B53C2314-2EAB-FF4D-9F58-0E57AF02D223}"/>
                </a:ext>
              </a:extLst>
            </p:cNvPr>
            <p:cNvSpPr/>
            <p:nvPr/>
          </p:nvSpPr>
          <p:spPr>
            <a:xfrm flipH="1">
              <a:off x="260049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1" name="Oval 420">
              <a:extLst>
                <a:ext uri="{FF2B5EF4-FFF2-40B4-BE49-F238E27FC236}">
                  <a16:creationId xmlns:a16="http://schemas.microsoft.com/office/drawing/2014/main" id="{9E505B0E-8EEC-D940-994F-93C64E69FEE6}"/>
                </a:ext>
              </a:extLst>
            </p:cNvPr>
            <p:cNvSpPr/>
            <p:nvPr/>
          </p:nvSpPr>
          <p:spPr>
            <a:xfrm flipH="1">
              <a:off x="1176425"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2" name="Oval 421">
              <a:extLst>
                <a:ext uri="{FF2B5EF4-FFF2-40B4-BE49-F238E27FC236}">
                  <a16:creationId xmlns:a16="http://schemas.microsoft.com/office/drawing/2014/main" id="{BA7F5913-78F1-9346-B9AA-24152C718F05}"/>
                </a:ext>
              </a:extLst>
            </p:cNvPr>
            <p:cNvSpPr/>
            <p:nvPr/>
          </p:nvSpPr>
          <p:spPr>
            <a:xfrm flipH="1">
              <a:off x="140877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3" name="Oval 422">
              <a:extLst>
                <a:ext uri="{FF2B5EF4-FFF2-40B4-BE49-F238E27FC236}">
                  <a16:creationId xmlns:a16="http://schemas.microsoft.com/office/drawing/2014/main" id="{E41A5C9A-75ED-644D-B1A1-1237974B341C}"/>
                </a:ext>
              </a:extLst>
            </p:cNvPr>
            <p:cNvSpPr/>
            <p:nvPr/>
          </p:nvSpPr>
          <p:spPr>
            <a:xfrm flipH="1">
              <a:off x="16561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4" name="Oval 423">
              <a:extLst>
                <a:ext uri="{FF2B5EF4-FFF2-40B4-BE49-F238E27FC236}">
                  <a16:creationId xmlns:a16="http://schemas.microsoft.com/office/drawing/2014/main" id="{82E3E08C-542E-0F40-A12F-FA2C5F430C3A}"/>
                </a:ext>
              </a:extLst>
            </p:cNvPr>
            <p:cNvSpPr/>
            <p:nvPr/>
          </p:nvSpPr>
          <p:spPr>
            <a:xfrm flipH="1">
              <a:off x="1888458"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5" name="Oval 424">
              <a:extLst>
                <a:ext uri="{FF2B5EF4-FFF2-40B4-BE49-F238E27FC236}">
                  <a16:creationId xmlns:a16="http://schemas.microsoft.com/office/drawing/2014/main" id="{C8C6BC3F-BADB-9C4F-8134-0C9DABF46DD2}"/>
                </a:ext>
              </a:extLst>
            </p:cNvPr>
            <p:cNvSpPr/>
            <p:nvPr/>
          </p:nvSpPr>
          <p:spPr>
            <a:xfrm flipH="1">
              <a:off x="21133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6" name="Oval 425">
              <a:extLst>
                <a:ext uri="{FF2B5EF4-FFF2-40B4-BE49-F238E27FC236}">
                  <a16:creationId xmlns:a16="http://schemas.microsoft.com/office/drawing/2014/main" id="{16AA3E0C-D53D-CD41-8946-E412EC7EA2A2}"/>
                </a:ext>
              </a:extLst>
            </p:cNvPr>
            <p:cNvSpPr/>
            <p:nvPr/>
          </p:nvSpPr>
          <p:spPr>
            <a:xfrm flipH="1">
              <a:off x="235315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7" name="Oval 426">
              <a:extLst>
                <a:ext uri="{FF2B5EF4-FFF2-40B4-BE49-F238E27FC236}">
                  <a16:creationId xmlns:a16="http://schemas.microsoft.com/office/drawing/2014/main" id="{C5B5FB55-82C9-7947-97EF-95B5610D0AE1}"/>
                </a:ext>
              </a:extLst>
            </p:cNvPr>
            <p:cNvSpPr/>
            <p:nvPr/>
          </p:nvSpPr>
          <p:spPr>
            <a:xfrm flipH="1">
              <a:off x="260049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8" name="Oval 427">
              <a:extLst>
                <a:ext uri="{FF2B5EF4-FFF2-40B4-BE49-F238E27FC236}">
                  <a16:creationId xmlns:a16="http://schemas.microsoft.com/office/drawing/2014/main" id="{EA770E81-8802-AE4E-8429-E046AFE53547}"/>
                </a:ext>
              </a:extLst>
            </p:cNvPr>
            <p:cNvSpPr/>
            <p:nvPr/>
          </p:nvSpPr>
          <p:spPr>
            <a:xfrm flipH="1">
              <a:off x="1176425"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29" name="Oval 428">
              <a:extLst>
                <a:ext uri="{FF2B5EF4-FFF2-40B4-BE49-F238E27FC236}">
                  <a16:creationId xmlns:a16="http://schemas.microsoft.com/office/drawing/2014/main" id="{4456510C-2E7C-D743-B0A1-093136849D4B}"/>
                </a:ext>
              </a:extLst>
            </p:cNvPr>
            <p:cNvSpPr/>
            <p:nvPr/>
          </p:nvSpPr>
          <p:spPr>
            <a:xfrm flipH="1">
              <a:off x="140877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0" name="Oval 429">
              <a:extLst>
                <a:ext uri="{FF2B5EF4-FFF2-40B4-BE49-F238E27FC236}">
                  <a16:creationId xmlns:a16="http://schemas.microsoft.com/office/drawing/2014/main" id="{376760E9-C89E-DA4D-9873-AA121474C536}"/>
                </a:ext>
              </a:extLst>
            </p:cNvPr>
            <p:cNvSpPr/>
            <p:nvPr/>
          </p:nvSpPr>
          <p:spPr>
            <a:xfrm flipH="1">
              <a:off x="16561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1" name="Oval 430">
              <a:extLst>
                <a:ext uri="{FF2B5EF4-FFF2-40B4-BE49-F238E27FC236}">
                  <a16:creationId xmlns:a16="http://schemas.microsoft.com/office/drawing/2014/main" id="{C1CAAD98-9CE5-2840-AB06-BE37530AD606}"/>
                </a:ext>
              </a:extLst>
            </p:cNvPr>
            <p:cNvSpPr/>
            <p:nvPr/>
          </p:nvSpPr>
          <p:spPr>
            <a:xfrm flipH="1">
              <a:off x="1888458"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2" name="Oval 431">
              <a:extLst>
                <a:ext uri="{FF2B5EF4-FFF2-40B4-BE49-F238E27FC236}">
                  <a16:creationId xmlns:a16="http://schemas.microsoft.com/office/drawing/2014/main" id="{7D256418-6567-4742-A8CE-0DB59042F817}"/>
                </a:ext>
              </a:extLst>
            </p:cNvPr>
            <p:cNvSpPr/>
            <p:nvPr/>
          </p:nvSpPr>
          <p:spPr>
            <a:xfrm flipH="1">
              <a:off x="21133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3" name="Oval 432">
              <a:extLst>
                <a:ext uri="{FF2B5EF4-FFF2-40B4-BE49-F238E27FC236}">
                  <a16:creationId xmlns:a16="http://schemas.microsoft.com/office/drawing/2014/main" id="{BFFDB0CC-5960-5943-9C21-6E62351C22A2}"/>
                </a:ext>
              </a:extLst>
            </p:cNvPr>
            <p:cNvSpPr/>
            <p:nvPr/>
          </p:nvSpPr>
          <p:spPr>
            <a:xfrm flipH="1">
              <a:off x="235315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4" name="Oval 433">
              <a:extLst>
                <a:ext uri="{FF2B5EF4-FFF2-40B4-BE49-F238E27FC236}">
                  <a16:creationId xmlns:a16="http://schemas.microsoft.com/office/drawing/2014/main" id="{D52FB33D-5B94-0546-87F9-EA4943A32B68}"/>
                </a:ext>
              </a:extLst>
            </p:cNvPr>
            <p:cNvSpPr/>
            <p:nvPr/>
          </p:nvSpPr>
          <p:spPr>
            <a:xfrm flipH="1">
              <a:off x="260049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5" name="Oval 434">
              <a:extLst>
                <a:ext uri="{FF2B5EF4-FFF2-40B4-BE49-F238E27FC236}">
                  <a16:creationId xmlns:a16="http://schemas.microsoft.com/office/drawing/2014/main" id="{7B68E821-7454-AA4B-BDED-0401EE07F5A7}"/>
                </a:ext>
              </a:extLst>
            </p:cNvPr>
            <p:cNvSpPr/>
            <p:nvPr/>
          </p:nvSpPr>
          <p:spPr>
            <a:xfrm flipH="1">
              <a:off x="1176425"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6" name="Oval 435">
              <a:extLst>
                <a:ext uri="{FF2B5EF4-FFF2-40B4-BE49-F238E27FC236}">
                  <a16:creationId xmlns:a16="http://schemas.microsoft.com/office/drawing/2014/main" id="{C9EE519C-19FE-394F-B23C-E1BBA74D12CF}"/>
                </a:ext>
              </a:extLst>
            </p:cNvPr>
            <p:cNvSpPr/>
            <p:nvPr/>
          </p:nvSpPr>
          <p:spPr>
            <a:xfrm flipH="1">
              <a:off x="1408773"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7" name="Oval 436">
              <a:extLst>
                <a:ext uri="{FF2B5EF4-FFF2-40B4-BE49-F238E27FC236}">
                  <a16:creationId xmlns:a16="http://schemas.microsoft.com/office/drawing/2014/main" id="{311CC216-2265-B243-831A-29B76B128AF4}"/>
                </a:ext>
              </a:extLst>
            </p:cNvPr>
            <p:cNvSpPr/>
            <p:nvPr/>
          </p:nvSpPr>
          <p:spPr>
            <a:xfrm flipH="1">
              <a:off x="16561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8" name="Oval 437">
              <a:extLst>
                <a:ext uri="{FF2B5EF4-FFF2-40B4-BE49-F238E27FC236}">
                  <a16:creationId xmlns:a16="http://schemas.microsoft.com/office/drawing/2014/main" id="{EC14A282-7CE2-4448-8FDA-47B4D00CDE12}"/>
                </a:ext>
              </a:extLst>
            </p:cNvPr>
            <p:cNvSpPr/>
            <p:nvPr/>
          </p:nvSpPr>
          <p:spPr>
            <a:xfrm flipH="1">
              <a:off x="1888458"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39" name="Oval 438">
              <a:extLst>
                <a:ext uri="{FF2B5EF4-FFF2-40B4-BE49-F238E27FC236}">
                  <a16:creationId xmlns:a16="http://schemas.microsoft.com/office/drawing/2014/main" id="{60EFB3B6-5E53-3F4A-AFE3-599F9828584B}"/>
                </a:ext>
              </a:extLst>
            </p:cNvPr>
            <p:cNvSpPr/>
            <p:nvPr/>
          </p:nvSpPr>
          <p:spPr>
            <a:xfrm flipH="1">
              <a:off x="21133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grpSp>
      <p:grpSp>
        <p:nvGrpSpPr>
          <p:cNvPr id="440" name="Group 439">
            <a:extLst>
              <a:ext uri="{FF2B5EF4-FFF2-40B4-BE49-F238E27FC236}">
                <a16:creationId xmlns:a16="http://schemas.microsoft.com/office/drawing/2014/main" id="{B5079106-F49D-6C47-8DAC-361B9287921F}"/>
              </a:ext>
            </a:extLst>
          </p:cNvPr>
          <p:cNvGrpSpPr/>
          <p:nvPr/>
        </p:nvGrpSpPr>
        <p:grpSpPr>
          <a:xfrm>
            <a:off x="9976976" y="4584928"/>
            <a:ext cx="1367866" cy="1016019"/>
            <a:chOff x="1037097" y="3398584"/>
            <a:chExt cx="1798517" cy="1335897"/>
          </a:xfrm>
        </p:grpSpPr>
        <p:sp>
          <p:nvSpPr>
            <p:cNvPr id="441" name="Rectangle 440">
              <a:extLst>
                <a:ext uri="{FF2B5EF4-FFF2-40B4-BE49-F238E27FC236}">
                  <a16:creationId xmlns:a16="http://schemas.microsoft.com/office/drawing/2014/main" id="{15D4B721-2EA9-574C-A76E-C790734B4705}"/>
                </a:ext>
              </a:extLst>
            </p:cNvPr>
            <p:cNvSpPr/>
            <p:nvPr/>
          </p:nvSpPr>
          <p:spPr>
            <a:xfrm>
              <a:off x="1037097" y="3669293"/>
              <a:ext cx="1798517" cy="10651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42" name="TextBox 441">
              <a:extLst>
                <a:ext uri="{FF2B5EF4-FFF2-40B4-BE49-F238E27FC236}">
                  <a16:creationId xmlns:a16="http://schemas.microsoft.com/office/drawing/2014/main" id="{CC58DBA8-FCAD-F74D-8A42-3A015A2EE20B}"/>
                </a:ext>
              </a:extLst>
            </p:cNvPr>
            <p:cNvSpPr txBox="1"/>
            <p:nvPr/>
          </p:nvSpPr>
          <p:spPr>
            <a:xfrm>
              <a:off x="1037097" y="3398584"/>
              <a:ext cx="1798517" cy="289353"/>
            </a:xfrm>
            <a:prstGeom prst="rect">
              <a:avLst/>
            </a:prstGeom>
            <a:solidFill>
              <a:schemeClr val="accent2"/>
            </a:solidFill>
          </p:spPr>
          <p:txBody>
            <a:bodyPr wrap="square" lIns="0" tIns="0" rIns="0" bIns="0" rtlCol="0" anchor="ctr" anchorCtr="1">
              <a:noAutofit/>
            </a:bodyPr>
            <a:lstStyle/>
            <a:p>
              <a:pPr defTabSz="456758" fontAlgn="base">
                <a:spcBef>
                  <a:spcPts val="1200"/>
                </a:spcBef>
              </a:pPr>
              <a:r>
                <a:rPr lang="en-US" sz="1200" b="1" dirty="0">
                  <a:solidFill>
                    <a:schemeClr val="bg1"/>
                  </a:solidFill>
                  <a:latin typeface="Open Sans Light"/>
                  <a:cs typeface="Open Sans Light"/>
                </a:rPr>
                <a:t>MONTH 3</a:t>
              </a:r>
            </a:p>
          </p:txBody>
        </p:sp>
        <p:sp>
          <p:nvSpPr>
            <p:cNvPr id="443" name="Oval 442">
              <a:extLst>
                <a:ext uri="{FF2B5EF4-FFF2-40B4-BE49-F238E27FC236}">
                  <a16:creationId xmlns:a16="http://schemas.microsoft.com/office/drawing/2014/main" id="{9E13DDD0-89C2-8B48-93CD-B27284252324}"/>
                </a:ext>
              </a:extLst>
            </p:cNvPr>
            <p:cNvSpPr/>
            <p:nvPr/>
          </p:nvSpPr>
          <p:spPr>
            <a:xfrm flipH="1">
              <a:off x="1888458"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44" name="Oval 443">
              <a:extLst>
                <a:ext uri="{FF2B5EF4-FFF2-40B4-BE49-F238E27FC236}">
                  <a16:creationId xmlns:a16="http://schemas.microsoft.com/office/drawing/2014/main" id="{5F4AEB3B-0A0B-B140-A490-BCFB8DD24D6B}"/>
                </a:ext>
              </a:extLst>
            </p:cNvPr>
            <p:cNvSpPr/>
            <p:nvPr/>
          </p:nvSpPr>
          <p:spPr>
            <a:xfrm flipH="1">
              <a:off x="211331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45" name="Oval 444">
              <a:extLst>
                <a:ext uri="{FF2B5EF4-FFF2-40B4-BE49-F238E27FC236}">
                  <a16:creationId xmlns:a16="http://schemas.microsoft.com/office/drawing/2014/main" id="{94D9B134-BBC5-BD47-AAF7-7AE600887214}"/>
                </a:ext>
              </a:extLst>
            </p:cNvPr>
            <p:cNvSpPr/>
            <p:nvPr/>
          </p:nvSpPr>
          <p:spPr>
            <a:xfrm flipH="1">
              <a:off x="2353153"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46" name="Oval 445">
              <a:extLst>
                <a:ext uri="{FF2B5EF4-FFF2-40B4-BE49-F238E27FC236}">
                  <a16:creationId xmlns:a16="http://schemas.microsoft.com/office/drawing/2014/main" id="{7F94178D-0597-934E-B731-DED525C1F614}"/>
                </a:ext>
              </a:extLst>
            </p:cNvPr>
            <p:cNvSpPr/>
            <p:nvPr/>
          </p:nvSpPr>
          <p:spPr>
            <a:xfrm flipH="1">
              <a:off x="2600491" y="3781720"/>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47" name="Oval 446">
              <a:extLst>
                <a:ext uri="{FF2B5EF4-FFF2-40B4-BE49-F238E27FC236}">
                  <a16:creationId xmlns:a16="http://schemas.microsoft.com/office/drawing/2014/main" id="{BA28B6E7-8C05-6D43-9B7B-0A14183FCFA5}"/>
                </a:ext>
              </a:extLst>
            </p:cNvPr>
            <p:cNvSpPr/>
            <p:nvPr/>
          </p:nvSpPr>
          <p:spPr>
            <a:xfrm flipH="1">
              <a:off x="1176425"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48" name="Oval 447">
              <a:extLst>
                <a:ext uri="{FF2B5EF4-FFF2-40B4-BE49-F238E27FC236}">
                  <a16:creationId xmlns:a16="http://schemas.microsoft.com/office/drawing/2014/main" id="{FFCDBD7D-D4F1-9544-81A1-6FAFD3AFA8DC}"/>
                </a:ext>
              </a:extLst>
            </p:cNvPr>
            <p:cNvSpPr/>
            <p:nvPr/>
          </p:nvSpPr>
          <p:spPr>
            <a:xfrm flipH="1">
              <a:off x="140877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49" name="Oval 448">
              <a:extLst>
                <a:ext uri="{FF2B5EF4-FFF2-40B4-BE49-F238E27FC236}">
                  <a16:creationId xmlns:a16="http://schemas.microsoft.com/office/drawing/2014/main" id="{6C121506-633E-874F-9360-82B7BE70F6C1}"/>
                </a:ext>
              </a:extLst>
            </p:cNvPr>
            <p:cNvSpPr/>
            <p:nvPr/>
          </p:nvSpPr>
          <p:spPr>
            <a:xfrm flipH="1">
              <a:off x="16561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0" name="Oval 449">
              <a:extLst>
                <a:ext uri="{FF2B5EF4-FFF2-40B4-BE49-F238E27FC236}">
                  <a16:creationId xmlns:a16="http://schemas.microsoft.com/office/drawing/2014/main" id="{B22B4037-458D-1D43-817A-8D62988D7E08}"/>
                </a:ext>
              </a:extLst>
            </p:cNvPr>
            <p:cNvSpPr/>
            <p:nvPr/>
          </p:nvSpPr>
          <p:spPr>
            <a:xfrm flipH="1">
              <a:off x="1888458"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1" name="Oval 450">
              <a:extLst>
                <a:ext uri="{FF2B5EF4-FFF2-40B4-BE49-F238E27FC236}">
                  <a16:creationId xmlns:a16="http://schemas.microsoft.com/office/drawing/2014/main" id="{F97B62DB-29D2-554A-B094-4E528AC36940}"/>
                </a:ext>
              </a:extLst>
            </p:cNvPr>
            <p:cNvSpPr/>
            <p:nvPr/>
          </p:nvSpPr>
          <p:spPr>
            <a:xfrm flipH="1">
              <a:off x="211331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2" name="Oval 451">
              <a:extLst>
                <a:ext uri="{FF2B5EF4-FFF2-40B4-BE49-F238E27FC236}">
                  <a16:creationId xmlns:a16="http://schemas.microsoft.com/office/drawing/2014/main" id="{B66666F8-CBB9-894F-8EEF-9F8377C05B62}"/>
                </a:ext>
              </a:extLst>
            </p:cNvPr>
            <p:cNvSpPr/>
            <p:nvPr/>
          </p:nvSpPr>
          <p:spPr>
            <a:xfrm flipH="1">
              <a:off x="2353153"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3" name="Oval 452">
              <a:extLst>
                <a:ext uri="{FF2B5EF4-FFF2-40B4-BE49-F238E27FC236}">
                  <a16:creationId xmlns:a16="http://schemas.microsoft.com/office/drawing/2014/main" id="{13F764A4-649B-7149-9BB0-A75CBA247A57}"/>
                </a:ext>
              </a:extLst>
            </p:cNvPr>
            <p:cNvSpPr/>
            <p:nvPr/>
          </p:nvSpPr>
          <p:spPr>
            <a:xfrm flipH="1">
              <a:off x="2600491" y="4006573"/>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4" name="Oval 453">
              <a:extLst>
                <a:ext uri="{FF2B5EF4-FFF2-40B4-BE49-F238E27FC236}">
                  <a16:creationId xmlns:a16="http://schemas.microsoft.com/office/drawing/2014/main" id="{0FD9B91A-AD65-1245-BC3A-5E474D8070E4}"/>
                </a:ext>
              </a:extLst>
            </p:cNvPr>
            <p:cNvSpPr/>
            <p:nvPr/>
          </p:nvSpPr>
          <p:spPr>
            <a:xfrm flipH="1">
              <a:off x="1176425"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5" name="Oval 454">
              <a:extLst>
                <a:ext uri="{FF2B5EF4-FFF2-40B4-BE49-F238E27FC236}">
                  <a16:creationId xmlns:a16="http://schemas.microsoft.com/office/drawing/2014/main" id="{1735DF91-5086-DA47-AECA-C5E116D9BF64}"/>
                </a:ext>
              </a:extLst>
            </p:cNvPr>
            <p:cNvSpPr/>
            <p:nvPr/>
          </p:nvSpPr>
          <p:spPr>
            <a:xfrm flipH="1">
              <a:off x="140877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6" name="Oval 455">
              <a:extLst>
                <a:ext uri="{FF2B5EF4-FFF2-40B4-BE49-F238E27FC236}">
                  <a16:creationId xmlns:a16="http://schemas.microsoft.com/office/drawing/2014/main" id="{F678F913-77AC-B141-8C42-27A9060A3236}"/>
                </a:ext>
              </a:extLst>
            </p:cNvPr>
            <p:cNvSpPr/>
            <p:nvPr/>
          </p:nvSpPr>
          <p:spPr>
            <a:xfrm flipH="1">
              <a:off x="16561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7" name="Oval 456">
              <a:extLst>
                <a:ext uri="{FF2B5EF4-FFF2-40B4-BE49-F238E27FC236}">
                  <a16:creationId xmlns:a16="http://schemas.microsoft.com/office/drawing/2014/main" id="{1B24DF1A-ABF6-8546-9326-2263693C5118}"/>
                </a:ext>
              </a:extLst>
            </p:cNvPr>
            <p:cNvSpPr/>
            <p:nvPr/>
          </p:nvSpPr>
          <p:spPr>
            <a:xfrm flipH="1">
              <a:off x="1888458"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8" name="Oval 457">
              <a:extLst>
                <a:ext uri="{FF2B5EF4-FFF2-40B4-BE49-F238E27FC236}">
                  <a16:creationId xmlns:a16="http://schemas.microsoft.com/office/drawing/2014/main" id="{72855BCC-3186-804F-97CA-411EEA100993}"/>
                </a:ext>
              </a:extLst>
            </p:cNvPr>
            <p:cNvSpPr/>
            <p:nvPr/>
          </p:nvSpPr>
          <p:spPr>
            <a:xfrm flipH="1">
              <a:off x="211331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59" name="Oval 458">
              <a:extLst>
                <a:ext uri="{FF2B5EF4-FFF2-40B4-BE49-F238E27FC236}">
                  <a16:creationId xmlns:a16="http://schemas.microsoft.com/office/drawing/2014/main" id="{A262826D-4479-634A-B8CF-B143B23CFC3B}"/>
                </a:ext>
              </a:extLst>
            </p:cNvPr>
            <p:cNvSpPr/>
            <p:nvPr/>
          </p:nvSpPr>
          <p:spPr>
            <a:xfrm flipH="1">
              <a:off x="2353153"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60" name="Oval 459">
              <a:extLst>
                <a:ext uri="{FF2B5EF4-FFF2-40B4-BE49-F238E27FC236}">
                  <a16:creationId xmlns:a16="http://schemas.microsoft.com/office/drawing/2014/main" id="{BDCB2697-87C2-2E42-AED7-8653B907F4F4}"/>
                </a:ext>
              </a:extLst>
            </p:cNvPr>
            <p:cNvSpPr/>
            <p:nvPr/>
          </p:nvSpPr>
          <p:spPr>
            <a:xfrm flipH="1">
              <a:off x="2600491" y="4231425"/>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61" name="Oval 460">
              <a:extLst>
                <a:ext uri="{FF2B5EF4-FFF2-40B4-BE49-F238E27FC236}">
                  <a16:creationId xmlns:a16="http://schemas.microsoft.com/office/drawing/2014/main" id="{ECC93C80-AF63-5048-8064-091EE26AD257}"/>
                </a:ext>
              </a:extLst>
            </p:cNvPr>
            <p:cNvSpPr/>
            <p:nvPr/>
          </p:nvSpPr>
          <p:spPr>
            <a:xfrm flipH="1">
              <a:off x="1176425"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62" name="Oval 461">
              <a:extLst>
                <a:ext uri="{FF2B5EF4-FFF2-40B4-BE49-F238E27FC236}">
                  <a16:creationId xmlns:a16="http://schemas.microsoft.com/office/drawing/2014/main" id="{4BAE4AE0-464A-7E4E-B333-71292F72B421}"/>
                </a:ext>
              </a:extLst>
            </p:cNvPr>
            <p:cNvSpPr/>
            <p:nvPr/>
          </p:nvSpPr>
          <p:spPr>
            <a:xfrm flipH="1">
              <a:off x="1408773"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63" name="Oval 462">
              <a:extLst>
                <a:ext uri="{FF2B5EF4-FFF2-40B4-BE49-F238E27FC236}">
                  <a16:creationId xmlns:a16="http://schemas.microsoft.com/office/drawing/2014/main" id="{2550511B-2856-E148-9DB9-6DD385830CAB}"/>
                </a:ext>
              </a:extLst>
            </p:cNvPr>
            <p:cNvSpPr/>
            <p:nvPr/>
          </p:nvSpPr>
          <p:spPr>
            <a:xfrm flipH="1">
              <a:off x="16561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64" name="Oval 463">
              <a:extLst>
                <a:ext uri="{FF2B5EF4-FFF2-40B4-BE49-F238E27FC236}">
                  <a16:creationId xmlns:a16="http://schemas.microsoft.com/office/drawing/2014/main" id="{58BAFC9A-989B-2F45-B510-1F1B49B6E958}"/>
                </a:ext>
              </a:extLst>
            </p:cNvPr>
            <p:cNvSpPr/>
            <p:nvPr/>
          </p:nvSpPr>
          <p:spPr>
            <a:xfrm flipH="1">
              <a:off x="1888458"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65" name="Oval 464">
              <a:extLst>
                <a:ext uri="{FF2B5EF4-FFF2-40B4-BE49-F238E27FC236}">
                  <a16:creationId xmlns:a16="http://schemas.microsoft.com/office/drawing/2014/main" id="{542A1762-2DE6-9B40-9FC3-55A68C9439C0}"/>
                </a:ext>
              </a:extLst>
            </p:cNvPr>
            <p:cNvSpPr/>
            <p:nvPr/>
          </p:nvSpPr>
          <p:spPr>
            <a:xfrm flipH="1">
              <a:off x="2113311" y="4471268"/>
              <a:ext cx="119921" cy="1199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grpSp>
      <p:sp>
        <p:nvSpPr>
          <p:cNvPr id="2" name="TextBox 1">
            <a:extLst>
              <a:ext uri="{FF2B5EF4-FFF2-40B4-BE49-F238E27FC236}">
                <a16:creationId xmlns:a16="http://schemas.microsoft.com/office/drawing/2014/main" id="{47DD3B6C-C821-274E-BD3B-488AC8D70F49}"/>
              </a:ext>
            </a:extLst>
          </p:cNvPr>
          <p:cNvSpPr txBox="1"/>
          <p:nvPr/>
        </p:nvSpPr>
        <p:spPr>
          <a:xfrm>
            <a:off x="4442678" y="2506979"/>
            <a:ext cx="453412" cy="444059"/>
          </a:xfrm>
          <a:prstGeom prst="rect">
            <a:avLst/>
          </a:prstGeom>
          <a:noFill/>
        </p:spPr>
        <p:txBody>
          <a:bodyPr wrap="square" lIns="0" tIns="0" rIns="0" bIns="0" rtlCol="0">
            <a:noAutofit/>
          </a:bodyPr>
          <a:lstStyle/>
          <a:p>
            <a:pPr defTabSz="456758" fontAlgn="base">
              <a:spcBef>
                <a:spcPts val="1200"/>
              </a:spcBef>
            </a:pPr>
            <a:r>
              <a:rPr lang="en-US" sz="2800" b="1" dirty="0">
                <a:solidFill>
                  <a:schemeClr val="accent2"/>
                </a:solidFill>
                <a:latin typeface="+mj-lt"/>
                <a:cs typeface="Open Sans Light"/>
              </a:rPr>
              <a:t>15</a:t>
            </a:r>
            <a:endParaRPr lang="en-US" sz="2800" b="1" baseline="30000" dirty="0">
              <a:solidFill>
                <a:schemeClr val="accent2"/>
              </a:solidFill>
              <a:latin typeface="+mj-lt"/>
              <a:cs typeface="Open Sans Light"/>
            </a:endParaRPr>
          </a:p>
        </p:txBody>
      </p:sp>
      <p:sp>
        <p:nvSpPr>
          <p:cNvPr id="466" name="TextBox 465">
            <a:extLst>
              <a:ext uri="{FF2B5EF4-FFF2-40B4-BE49-F238E27FC236}">
                <a16:creationId xmlns:a16="http://schemas.microsoft.com/office/drawing/2014/main" id="{0664BFCE-D54E-CD48-8A32-09C191E5D0A2}"/>
              </a:ext>
            </a:extLst>
          </p:cNvPr>
          <p:cNvSpPr txBox="1"/>
          <p:nvPr/>
        </p:nvSpPr>
        <p:spPr>
          <a:xfrm>
            <a:off x="7471486" y="2515721"/>
            <a:ext cx="260405" cy="444059"/>
          </a:xfrm>
          <a:prstGeom prst="rect">
            <a:avLst/>
          </a:prstGeom>
          <a:noFill/>
        </p:spPr>
        <p:txBody>
          <a:bodyPr wrap="square" lIns="0" tIns="0" rIns="0" bIns="0" rtlCol="0">
            <a:noAutofit/>
          </a:bodyPr>
          <a:lstStyle/>
          <a:p>
            <a:pPr defTabSz="456758" fontAlgn="base">
              <a:spcBef>
                <a:spcPts val="1200"/>
              </a:spcBef>
            </a:pPr>
            <a:r>
              <a:rPr lang="en-US" sz="2800" b="1" dirty="0">
                <a:solidFill>
                  <a:schemeClr val="accent2"/>
                </a:solidFill>
                <a:latin typeface="+mj-lt"/>
                <a:cs typeface="Open Sans Light"/>
              </a:rPr>
              <a:t>7</a:t>
            </a:r>
            <a:endParaRPr lang="en-US" sz="2800" b="1" baseline="30000" dirty="0">
              <a:solidFill>
                <a:schemeClr val="accent2"/>
              </a:solidFill>
              <a:latin typeface="+mj-lt"/>
              <a:cs typeface="Open Sans Light"/>
            </a:endParaRPr>
          </a:p>
        </p:txBody>
      </p:sp>
      <p:sp>
        <p:nvSpPr>
          <p:cNvPr id="3" name="Rectangle 2">
            <a:extLst>
              <a:ext uri="{FF2B5EF4-FFF2-40B4-BE49-F238E27FC236}">
                <a16:creationId xmlns:a16="http://schemas.microsoft.com/office/drawing/2014/main" id="{5AACAA64-1BD1-1C4C-8A2F-6071DF94E874}"/>
              </a:ext>
            </a:extLst>
          </p:cNvPr>
          <p:cNvSpPr/>
          <p:nvPr/>
        </p:nvSpPr>
        <p:spPr>
          <a:xfrm>
            <a:off x="3678708" y="1163625"/>
            <a:ext cx="4886325" cy="2138676"/>
          </a:xfrm>
          <a:prstGeom prst="rect">
            <a:avLst/>
          </a:prstGeom>
          <a:noFill/>
          <a:ln w="28575">
            <a:solidFill>
              <a:srgbClr val="7E40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20" name="Google Shape;288;p13">
            <a:extLst>
              <a:ext uri="{FF2B5EF4-FFF2-40B4-BE49-F238E27FC236}">
                <a16:creationId xmlns:a16="http://schemas.microsoft.com/office/drawing/2014/main" id="{A8EACE61-4997-DE42-B186-9FDD77A004ED}"/>
              </a:ext>
            </a:extLst>
          </p:cNvPr>
          <p:cNvSpPr txBox="1"/>
          <p:nvPr/>
        </p:nvSpPr>
        <p:spPr>
          <a:xfrm>
            <a:off x="1414270" y="5715028"/>
            <a:ext cx="10332719" cy="307736"/>
          </a:xfrm>
          <a:prstGeom prst="rect">
            <a:avLst/>
          </a:prstGeom>
          <a:noFill/>
          <a:ln>
            <a:noFill/>
          </a:ln>
        </p:spPr>
        <p:txBody>
          <a:bodyPr spcFirstLastPara="1" wrap="square" lIns="91425" tIns="45700" rIns="91425" bIns="45700" anchor="t" anchorCtr="0">
            <a:spAutoFit/>
          </a:bodyPr>
          <a:lstStyle/>
          <a:p>
            <a:pPr marL="0" marR="0" lvl="2" indent="0" algn="l" rtl="0">
              <a:spcBef>
                <a:spcPts val="0"/>
              </a:spcBef>
              <a:spcAft>
                <a:spcPts val="0"/>
              </a:spcAft>
              <a:buNone/>
            </a:pPr>
            <a:r>
              <a:rPr lang="en-US" sz="1400" i="0" u="none" strike="noStrike" cap="none" dirty="0">
                <a:solidFill>
                  <a:schemeClr val="accent2"/>
                </a:solidFill>
                <a:latin typeface="Open Sans"/>
                <a:ea typeface="Open Sans"/>
                <a:cs typeface="Open Sans"/>
                <a:sym typeface="Open Sans"/>
              </a:rPr>
              <a:t>This timing could be different if your birthday is the first of the month. Please visit </a:t>
            </a:r>
            <a:r>
              <a:rPr lang="en-US" sz="1400" i="0" u="none" strike="noStrike" cap="none" dirty="0" err="1">
                <a:solidFill>
                  <a:schemeClr val="accent2"/>
                </a:solidFill>
                <a:latin typeface="Open Sans"/>
                <a:ea typeface="Open Sans"/>
                <a:cs typeface="Open Sans"/>
                <a:sym typeface="Open Sans"/>
              </a:rPr>
              <a:t>Medicare.gov</a:t>
            </a:r>
            <a:r>
              <a:rPr lang="en-US" sz="1400" i="0" u="none" strike="noStrike" cap="none" dirty="0">
                <a:solidFill>
                  <a:schemeClr val="accent2"/>
                </a:solidFill>
                <a:latin typeface="Open Sans"/>
                <a:ea typeface="Open Sans"/>
                <a:cs typeface="Open Sans"/>
                <a:sym typeface="Open Sans"/>
              </a:rPr>
              <a:t> for more details.</a:t>
            </a:r>
            <a:endParaRPr sz="1400" dirty="0">
              <a:solidFill>
                <a:schemeClr val="accent2"/>
              </a:solidFill>
            </a:endParaRPr>
          </a:p>
        </p:txBody>
      </p:sp>
    </p:spTree>
    <p:extLst>
      <p:ext uri="{BB962C8B-B14F-4D97-AF65-F5344CB8AC3E}">
        <p14:creationId xmlns:p14="http://schemas.microsoft.com/office/powerpoint/2010/main" val="122732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3"/>
                                        </p:tgtEl>
                                        <p:attrNameLst>
                                          <p:attrName>style.visibility</p:attrName>
                                        </p:attrNameLst>
                                      </p:cBhvr>
                                      <p:to>
                                        <p:strVal val="visible"/>
                                      </p:to>
                                    </p:set>
                                    <p:animEffect transition="in" filter="fade">
                                      <p:cBhvr>
                                        <p:cTn id="12" dur="1000"/>
                                        <p:tgtEl>
                                          <p:spTgt spid="313"/>
                                        </p:tgtEl>
                                      </p:cBhvr>
                                    </p:animEffect>
                                    <p:anim calcmode="lin" valueType="num">
                                      <p:cBhvr>
                                        <p:cTn id="13" dur="1000" fill="hold"/>
                                        <p:tgtEl>
                                          <p:spTgt spid="313"/>
                                        </p:tgtEl>
                                        <p:attrNameLst>
                                          <p:attrName>ppt_x</p:attrName>
                                        </p:attrNameLst>
                                      </p:cBhvr>
                                      <p:tavLst>
                                        <p:tav tm="0">
                                          <p:val>
                                            <p:strVal val="#ppt_x"/>
                                          </p:val>
                                        </p:tav>
                                        <p:tav tm="100000">
                                          <p:val>
                                            <p:strVal val="#ppt_x"/>
                                          </p:val>
                                        </p:tav>
                                      </p:tavLst>
                                    </p:anim>
                                    <p:anim calcmode="lin" valueType="num">
                                      <p:cBhvr>
                                        <p:cTn id="14" dur="1000" fill="hold"/>
                                        <p:tgtEl>
                                          <p:spTgt spid="3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4"/>
                                        </p:tgtEl>
                                        <p:attrNameLst>
                                          <p:attrName>style.visibility</p:attrName>
                                        </p:attrNameLst>
                                      </p:cBhvr>
                                      <p:to>
                                        <p:strVal val="visible"/>
                                      </p:to>
                                    </p:set>
                                    <p:animEffect transition="in" filter="fade">
                                      <p:cBhvr>
                                        <p:cTn id="17" dur="1000"/>
                                        <p:tgtEl>
                                          <p:spTgt spid="314"/>
                                        </p:tgtEl>
                                      </p:cBhvr>
                                    </p:animEffect>
                                    <p:anim calcmode="lin" valueType="num">
                                      <p:cBhvr>
                                        <p:cTn id="18" dur="1000" fill="hold"/>
                                        <p:tgtEl>
                                          <p:spTgt spid="314"/>
                                        </p:tgtEl>
                                        <p:attrNameLst>
                                          <p:attrName>ppt_x</p:attrName>
                                        </p:attrNameLst>
                                      </p:cBhvr>
                                      <p:tavLst>
                                        <p:tav tm="0">
                                          <p:val>
                                            <p:strVal val="#ppt_x"/>
                                          </p:val>
                                        </p:tav>
                                        <p:tav tm="100000">
                                          <p:val>
                                            <p:strVal val="#ppt_x"/>
                                          </p:val>
                                        </p:tav>
                                      </p:tavLst>
                                    </p:anim>
                                    <p:anim calcmode="lin" valueType="num">
                                      <p:cBhvr>
                                        <p:cTn id="19" dur="1000" fill="hold"/>
                                        <p:tgtEl>
                                          <p:spTgt spid="3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38"/>
                                        </p:tgtEl>
                                        <p:attrNameLst>
                                          <p:attrName>style.visibility</p:attrName>
                                        </p:attrNameLst>
                                      </p:cBhvr>
                                      <p:to>
                                        <p:strVal val="visible"/>
                                      </p:to>
                                    </p:set>
                                    <p:animEffect transition="in" filter="fade">
                                      <p:cBhvr>
                                        <p:cTn id="22" dur="1000"/>
                                        <p:tgtEl>
                                          <p:spTgt spid="338"/>
                                        </p:tgtEl>
                                      </p:cBhvr>
                                    </p:animEffect>
                                    <p:anim calcmode="lin" valueType="num">
                                      <p:cBhvr>
                                        <p:cTn id="23" dur="1000" fill="hold"/>
                                        <p:tgtEl>
                                          <p:spTgt spid="338"/>
                                        </p:tgtEl>
                                        <p:attrNameLst>
                                          <p:attrName>ppt_x</p:attrName>
                                        </p:attrNameLst>
                                      </p:cBhvr>
                                      <p:tavLst>
                                        <p:tav tm="0">
                                          <p:val>
                                            <p:strVal val="#ppt_x"/>
                                          </p:val>
                                        </p:tav>
                                        <p:tav tm="100000">
                                          <p:val>
                                            <p:strVal val="#ppt_x"/>
                                          </p:val>
                                        </p:tav>
                                      </p:tavLst>
                                    </p:anim>
                                    <p:anim calcmode="lin" valueType="num">
                                      <p:cBhvr>
                                        <p:cTn id="24" dur="1000" fill="hold"/>
                                        <p:tgtEl>
                                          <p:spTgt spid="33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9"/>
                                        </p:tgtEl>
                                        <p:attrNameLst>
                                          <p:attrName>style.visibility</p:attrName>
                                        </p:attrNameLst>
                                      </p:cBhvr>
                                      <p:to>
                                        <p:strVal val="visible"/>
                                      </p:to>
                                    </p:set>
                                    <p:animEffect transition="in" filter="fade">
                                      <p:cBhvr>
                                        <p:cTn id="27" dur="1000"/>
                                        <p:tgtEl>
                                          <p:spTgt spid="339"/>
                                        </p:tgtEl>
                                      </p:cBhvr>
                                    </p:animEffect>
                                    <p:anim calcmode="lin" valueType="num">
                                      <p:cBhvr>
                                        <p:cTn id="28" dur="1000" fill="hold"/>
                                        <p:tgtEl>
                                          <p:spTgt spid="339"/>
                                        </p:tgtEl>
                                        <p:attrNameLst>
                                          <p:attrName>ppt_x</p:attrName>
                                        </p:attrNameLst>
                                      </p:cBhvr>
                                      <p:tavLst>
                                        <p:tav tm="0">
                                          <p:val>
                                            <p:strVal val="#ppt_x"/>
                                          </p:val>
                                        </p:tav>
                                        <p:tav tm="100000">
                                          <p:val>
                                            <p:strVal val="#ppt_x"/>
                                          </p:val>
                                        </p:tav>
                                      </p:tavLst>
                                    </p:anim>
                                    <p:anim calcmode="lin" valueType="num">
                                      <p:cBhvr>
                                        <p:cTn id="29" dur="1000" fill="hold"/>
                                        <p:tgtEl>
                                          <p:spTgt spid="33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40"/>
                                        </p:tgtEl>
                                        <p:attrNameLst>
                                          <p:attrName>style.visibility</p:attrName>
                                        </p:attrNameLst>
                                      </p:cBhvr>
                                      <p:to>
                                        <p:strVal val="visible"/>
                                      </p:to>
                                    </p:set>
                                    <p:animEffect transition="in" filter="fade">
                                      <p:cBhvr>
                                        <p:cTn id="32" dur="1000"/>
                                        <p:tgtEl>
                                          <p:spTgt spid="340"/>
                                        </p:tgtEl>
                                      </p:cBhvr>
                                    </p:animEffect>
                                    <p:anim calcmode="lin" valueType="num">
                                      <p:cBhvr>
                                        <p:cTn id="33" dur="1000" fill="hold"/>
                                        <p:tgtEl>
                                          <p:spTgt spid="340"/>
                                        </p:tgtEl>
                                        <p:attrNameLst>
                                          <p:attrName>ppt_x</p:attrName>
                                        </p:attrNameLst>
                                      </p:cBhvr>
                                      <p:tavLst>
                                        <p:tav tm="0">
                                          <p:val>
                                            <p:strVal val="#ppt_x"/>
                                          </p:val>
                                        </p:tav>
                                        <p:tav tm="100000">
                                          <p:val>
                                            <p:strVal val="#ppt_x"/>
                                          </p:val>
                                        </p:tav>
                                      </p:tavLst>
                                    </p:anim>
                                    <p:anim calcmode="lin" valueType="num">
                                      <p:cBhvr>
                                        <p:cTn id="34" dur="1000" fill="hold"/>
                                        <p:tgtEl>
                                          <p:spTgt spid="34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41"/>
                                        </p:tgtEl>
                                        <p:attrNameLst>
                                          <p:attrName>style.visibility</p:attrName>
                                        </p:attrNameLst>
                                      </p:cBhvr>
                                      <p:to>
                                        <p:strVal val="visible"/>
                                      </p:to>
                                    </p:set>
                                    <p:animEffect transition="in" filter="fade">
                                      <p:cBhvr>
                                        <p:cTn id="37" dur="1000"/>
                                        <p:tgtEl>
                                          <p:spTgt spid="341"/>
                                        </p:tgtEl>
                                      </p:cBhvr>
                                    </p:animEffect>
                                    <p:anim calcmode="lin" valueType="num">
                                      <p:cBhvr>
                                        <p:cTn id="38" dur="1000" fill="hold"/>
                                        <p:tgtEl>
                                          <p:spTgt spid="341"/>
                                        </p:tgtEl>
                                        <p:attrNameLst>
                                          <p:attrName>ppt_x</p:attrName>
                                        </p:attrNameLst>
                                      </p:cBhvr>
                                      <p:tavLst>
                                        <p:tav tm="0">
                                          <p:val>
                                            <p:strVal val="#ppt_x"/>
                                          </p:val>
                                        </p:tav>
                                        <p:tav tm="100000">
                                          <p:val>
                                            <p:strVal val="#ppt_x"/>
                                          </p:val>
                                        </p:tav>
                                      </p:tavLst>
                                    </p:anim>
                                    <p:anim calcmode="lin" valueType="num">
                                      <p:cBhvr>
                                        <p:cTn id="39" dur="1000" fill="hold"/>
                                        <p:tgtEl>
                                          <p:spTgt spid="34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42"/>
                                        </p:tgtEl>
                                        <p:attrNameLst>
                                          <p:attrName>style.visibility</p:attrName>
                                        </p:attrNameLst>
                                      </p:cBhvr>
                                      <p:to>
                                        <p:strVal val="visible"/>
                                      </p:to>
                                    </p:set>
                                    <p:animEffect transition="in" filter="fade">
                                      <p:cBhvr>
                                        <p:cTn id="42" dur="1000"/>
                                        <p:tgtEl>
                                          <p:spTgt spid="342"/>
                                        </p:tgtEl>
                                      </p:cBhvr>
                                    </p:animEffect>
                                    <p:anim calcmode="lin" valueType="num">
                                      <p:cBhvr>
                                        <p:cTn id="43" dur="1000" fill="hold"/>
                                        <p:tgtEl>
                                          <p:spTgt spid="342"/>
                                        </p:tgtEl>
                                        <p:attrNameLst>
                                          <p:attrName>ppt_x</p:attrName>
                                        </p:attrNameLst>
                                      </p:cBhvr>
                                      <p:tavLst>
                                        <p:tav tm="0">
                                          <p:val>
                                            <p:strVal val="#ppt_x"/>
                                          </p:val>
                                        </p:tav>
                                        <p:tav tm="100000">
                                          <p:val>
                                            <p:strVal val="#ppt_x"/>
                                          </p:val>
                                        </p:tav>
                                      </p:tavLst>
                                    </p:anim>
                                    <p:anim calcmode="lin" valueType="num">
                                      <p:cBhvr>
                                        <p:cTn id="44" dur="1000" fill="hold"/>
                                        <p:tgtEl>
                                          <p:spTgt spid="34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43"/>
                                        </p:tgtEl>
                                        <p:attrNameLst>
                                          <p:attrName>style.visibility</p:attrName>
                                        </p:attrNameLst>
                                      </p:cBhvr>
                                      <p:to>
                                        <p:strVal val="visible"/>
                                      </p:to>
                                    </p:set>
                                    <p:animEffect transition="in" filter="fade">
                                      <p:cBhvr>
                                        <p:cTn id="47" dur="1000"/>
                                        <p:tgtEl>
                                          <p:spTgt spid="343"/>
                                        </p:tgtEl>
                                      </p:cBhvr>
                                    </p:animEffect>
                                    <p:anim calcmode="lin" valueType="num">
                                      <p:cBhvr>
                                        <p:cTn id="48" dur="1000" fill="hold"/>
                                        <p:tgtEl>
                                          <p:spTgt spid="343"/>
                                        </p:tgtEl>
                                        <p:attrNameLst>
                                          <p:attrName>ppt_x</p:attrName>
                                        </p:attrNameLst>
                                      </p:cBhvr>
                                      <p:tavLst>
                                        <p:tav tm="0">
                                          <p:val>
                                            <p:strVal val="#ppt_x"/>
                                          </p:val>
                                        </p:tav>
                                        <p:tav tm="100000">
                                          <p:val>
                                            <p:strVal val="#ppt_x"/>
                                          </p:val>
                                        </p:tav>
                                      </p:tavLst>
                                    </p:anim>
                                    <p:anim calcmode="lin" valueType="num">
                                      <p:cBhvr>
                                        <p:cTn id="49" dur="1000" fill="hold"/>
                                        <p:tgtEl>
                                          <p:spTgt spid="34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44"/>
                                        </p:tgtEl>
                                        <p:attrNameLst>
                                          <p:attrName>style.visibility</p:attrName>
                                        </p:attrNameLst>
                                      </p:cBhvr>
                                      <p:to>
                                        <p:strVal val="visible"/>
                                      </p:to>
                                    </p:set>
                                    <p:animEffect transition="in" filter="fade">
                                      <p:cBhvr>
                                        <p:cTn id="52" dur="1000"/>
                                        <p:tgtEl>
                                          <p:spTgt spid="344"/>
                                        </p:tgtEl>
                                      </p:cBhvr>
                                    </p:animEffect>
                                    <p:anim calcmode="lin" valueType="num">
                                      <p:cBhvr>
                                        <p:cTn id="53" dur="1000" fill="hold"/>
                                        <p:tgtEl>
                                          <p:spTgt spid="344"/>
                                        </p:tgtEl>
                                        <p:attrNameLst>
                                          <p:attrName>ppt_x</p:attrName>
                                        </p:attrNameLst>
                                      </p:cBhvr>
                                      <p:tavLst>
                                        <p:tav tm="0">
                                          <p:val>
                                            <p:strVal val="#ppt_x"/>
                                          </p:val>
                                        </p:tav>
                                        <p:tav tm="100000">
                                          <p:val>
                                            <p:strVal val="#ppt_x"/>
                                          </p:val>
                                        </p:tav>
                                      </p:tavLst>
                                    </p:anim>
                                    <p:anim calcmode="lin" valueType="num">
                                      <p:cBhvr>
                                        <p:cTn id="54" dur="1000" fill="hold"/>
                                        <p:tgtEl>
                                          <p:spTgt spid="34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45"/>
                                        </p:tgtEl>
                                        <p:attrNameLst>
                                          <p:attrName>style.visibility</p:attrName>
                                        </p:attrNameLst>
                                      </p:cBhvr>
                                      <p:to>
                                        <p:strVal val="visible"/>
                                      </p:to>
                                    </p:set>
                                    <p:animEffect transition="in" filter="fade">
                                      <p:cBhvr>
                                        <p:cTn id="57" dur="1000"/>
                                        <p:tgtEl>
                                          <p:spTgt spid="345"/>
                                        </p:tgtEl>
                                      </p:cBhvr>
                                    </p:animEffect>
                                    <p:anim calcmode="lin" valueType="num">
                                      <p:cBhvr>
                                        <p:cTn id="58" dur="1000" fill="hold"/>
                                        <p:tgtEl>
                                          <p:spTgt spid="345"/>
                                        </p:tgtEl>
                                        <p:attrNameLst>
                                          <p:attrName>ppt_x</p:attrName>
                                        </p:attrNameLst>
                                      </p:cBhvr>
                                      <p:tavLst>
                                        <p:tav tm="0">
                                          <p:val>
                                            <p:strVal val="#ppt_x"/>
                                          </p:val>
                                        </p:tav>
                                        <p:tav tm="100000">
                                          <p:val>
                                            <p:strVal val="#ppt_x"/>
                                          </p:val>
                                        </p:tav>
                                      </p:tavLst>
                                    </p:anim>
                                    <p:anim calcmode="lin" valueType="num">
                                      <p:cBhvr>
                                        <p:cTn id="59" dur="1000" fill="hold"/>
                                        <p:tgtEl>
                                          <p:spTgt spid="34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46"/>
                                        </p:tgtEl>
                                        <p:attrNameLst>
                                          <p:attrName>style.visibility</p:attrName>
                                        </p:attrNameLst>
                                      </p:cBhvr>
                                      <p:to>
                                        <p:strVal val="visible"/>
                                      </p:to>
                                    </p:set>
                                    <p:animEffect transition="in" filter="fade">
                                      <p:cBhvr>
                                        <p:cTn id="62" dur="1000"/>
                                        <p:tgtEl>
                                          <p:spTgt spid="346"/>
                                        </p:tgtEl>
                                      </p:cBhvr>
                                    </p:animEffect>
                                    <p:anim calcmode="lin" valueType="num">
                                      <p:cBhvr>
                                        <p:cTn id="63" dur="1000" fill="hold"/>
                                        <p:tgtEl>
                                          <p:spTgt spid="346"/>
                                        </p:tgtEl>
                                        <p:attrNameLst>
                                          <p:attrName>ppt_x</p:attrName>
                                        </p:attrNameLst>
                                      </p:cBhvr>
                                      <p:tavLst>
                                        <p:tav tm="0">
                                          <p:val>
                                            <p:strVal val="#ppt_x"/>
                                          </p:val>
                                        </p:tav>
                                        <p:tav tm="100000">
                                          <p:val>
                                            <p:strVal val="#ppt_x"/>
                                          </p:val>
                                        </p:tav>
                                      </p:tavLst>
                                    </p:anim>
                                    <p:anim calcmode="lin" valueType="num">
                                      <p:cBhvr>
                                        <p:cTn id="64" dur="1000" fill="hold"/>
                                        <p:tgtEl>
                                          <p:spTgt spid="34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47"/>
                                        </p:tgtEl>
                                        <p:attrNameLst>
                                          <p:attrName>style.visibility</p:attrName>
                                        </p:attrNameLst>
                                      </p:cBhvr>
                                      <p:to>
                                        <p:strVal val="visible"/>
                                      </p:to>
                                    </p:set>
                                    <p:animEffect transition="in" filter="fade">
                                      <p:cBhvr>
                                        <p:cTn id="67" dur="1000"/>
                                        <p:tgtEl>
                                          <p:spTgt spid="347"/>
                                        </p:tgtEl>
                                      </p:cBhvr>
                                    </p:animEffect>
                                    <p:anim calcmode="lin" valueType="num">
                                      <p:cBhvr>
                                        <p:cTn id="68" dur="1000" fill="hold"/>
                                        <p:tgtEl>
                                          <p:spTgt spid="347"/>
                                        </p:tgtEl>
                                        <p:attrNameLst>
                                          <p:attrName>ppt_x</p:attrName>
                                        </p:attrNameLst>
                                      </p:cBhvr>
                                      <p:tavLst>
                                        <p:tav tm="0">
                                          <p:val>
                                            <p:strVal val="#ppt_x"/>
                                          </p:val>
                                        </p:tav>
                                        <p:tav tm="100000">
                                          <p:val>
                                            <p:strVal val="#ppt_x"/>
                                          </p:val>
                                        </p:tav>
                                      </p:tavLst>
                                    </p:anim>
                                    <p:anim calcmode="lin" valueType="num">
                                      <p:cBhvr>
                                        <p:cTn id="69" dur="1000" fill="hold"/>
                                        <p:tgtEl>
                                          <p:spTgt spid="34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48"/>
                                        </p:tgtEl>
                                        <p:attrNameLst>
                                          <p:attrName>style.visibility</p:attrName>
                                        </p:attrNameLst>
                                      </p:cBhvr>
                                      <p:to>
                                        <p:strVal val="visible"/>
                                      </p:to>
                                    </p:set>
                                    <p:animEffect transition="in" filter="fade">
                                      <p:cBhvr>
                                        <p:cTn id="72" dur="1000"/>
                                        <p:tgtEl>
                                          <p:spTgt spid="348"/>
                                        </p:tgtEl>
                                      </p:cBhvr>
                                    </p:animEffect>
                                    <p:anim calcmode="lin" valueType="num">
                                      <p:cBhvr>
                                        <p:cTn id="73" dur="1000" fill="hold"/>
                                        <p:tgtEl>
                                          <p:spTgt spid="348"/>
                                        </p:tgtEl>
                                        <p:attrNameLst>
                                          <p:attrName>ppt_x</p:attrName>
                                        </p:attrNameLst>
                                      </p:cBhvr>
                                      <p:tavLst>
                                        <p:tav tm="0">
                                          <p:val>
                                            <p:strVal val="#ppt_x"/>
                                          </p:val>
                                        </p:tav>
                                        <p:tav tm="100000">
                                          <p:val>
                                            <p:strVal val="#ppt_x"/>
                                          </p:val>
                                        </p:tav>
                                      </p:tavLst>
                                    </p:anim>
                                    <p:anim calcmode="lin" valueType="num">
                                      <p:cBhvr>
                                        <p:cTn id="74" dur="1000" fill="hold"/>
                                        <p:tgtEl>
                                          <p:spTgt spid="34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49"/>
                                        </p:tgtEl>
                                        <p:attrNameLst>
                                          <p:attrName>style.visibility</p:attrName>
                                        </p:attrNameLst>
                                      </p:cBhvr>
                                      <p:to>
                                        <p:strVal val="visible"/>
                                      </p:to>
                                    </p:set>
                                    <p:animEffect transition="in" filter="fade">
                                      <p:cBhvr>
                                        <p:cTn id="77" dur="1000"/>
                                        <p:tgtEl>
                                          <p:spTgt spid="349"/>
                                        </p:tgtEl>
                                      </p:cBhvr>
                                    </p:animEffect>
                                    <p:anim calcmode="lin" valueType="num">
                                      <p:cBhvr>
                                        <p:cTn id="78" dur="1000" fill="hold"/>
                                        <p:tgtEl>
                                          <p:spTgt spid="349"/>
                                        </p:tgtEl>
                                        <p:attrNameLst>
                                          <p:attrName>ppt_x</p:attrName>
                                        </p:attrNameLst>
                                      </p:cBhvr>
                                      <p:tavLst>
                                        <p:tav tm="0">
                                          <p:val>
                                            <p:strVal val="#ppt_x"/>
                                          </p:val>
                                        </p:tav>
                                        <p:tav tm="100000">
                                          <p:val>
                                            <p:strVal val="#ppt_x"/>
                                          </p:val>
                                        </p:tav>
                                      </p:tavLst>
                                    </p:anim>
                                    <p:anim calcmode="lin" valueType="num">
                                      <p:cBhvr>
                                        <p:cTn id="79" dur="1000" fill="hold"/>
                                        <p:tgtEl>
                                          <p:spTgt spid="34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50"/>
                                        </p:tgtEl>
                                        <p:attrNameLst>
                                          <p:attrName>style.visibility</p:attrName>
                                        </p:attrNameLst>
                                      </p:cBhvr>
                                      <p:to>
                                        <p:strVal val="visible"/>
                                      </p:to>
                                    </p:set>
                                    <p:animEffect transition="in" filter="fade">
                                      <p:cBhvr>
                                        <p:cTn id="82" dur="1000"/>
                                        <p:tgtEl>
                                          <p:spTgt spid="350"/>
                                        </p:tgtEl>
                                      </p:cBhvr>
                                    </p:animEffect>
                                    <p:anim calcmode="lin" valueType="num">
                                      <p:cBhvr>
                                        <p:cTn id="83" dur="1000" fill="hold"/>
                                        <p:tgtEl>
                                          <p:spTgt spid="350"/>
                                        </p:tgtEl>
                                        <p:attrNameLst>
                                          <p:attrName>ppt_x</p:attrName>
                                        </p:attrNameLst>
                                      </p:cBhvr>
                                      <p:tavLst>
                                        <p:tav tm="0">
                                          <p:val>
                                            <p:strVal val="#ppt_x"/>
                                          </p:val>
                                        </p:tav>
                                        <p:tav tm="100000">
                                          <p:val>
                                            <p:strVal val="#ppt_x"/>
                                          </p:val>
                                        </p:tav>
                                      </p:tavLst>
                                    </p:anim>
                                    <p:anim calcmode="lin" valueType="num">
                                      <p:cBhvr>
                                        <p:cTn id="84" dur="1000" fill="hold"/>
                                        <p:tgtEl>
                                          <p:spTgt spid="35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51"/>
                                        </p:tgtEl>
                                        <p:attrNameLst>
                                          <p:attrName>style.visibility</p:attrName>
                                        </p:attrNameLst>
                                      </p:cBhvr>
                                      <p:to>
                                        <p:strVal val="visible"/>
                                      </p:to>
                                    </p:set>
                                    <p:animEffect transition="in" filter="fade">
                                      <p:cBhvr>
                                        <p:cTn id="87" dur="1000"/>
                                        <p:tgtEl>
                                          <p:spTgt spid="351"/>
                                        </p:tgtEl>
                                      </p:cBhvr>
                                    </p:animEffect>
                                    <p:anim calcmode="lin" valueType="num">
                                      <p:cBhvr>
                                        <p:cTn id="88" dur="1000" fill="hold"/>
                                        <p:tgtEl>
                                          <p:spTgt spid="351"/>
                                        </p:tgtEl>
                                        <p:attrNameLst>
                                          <p:attrName>ppt_x</p:attrName>
                                        </p:attrNameLst>
                                      </p:cBhvr>
                                      <p:tavLst>
                                        <p:tav tm="0">
                                          <p:val>
                                            <p:strVal val="#ppt_x"/>
                                          </p:val>
                                        </p:tav>
                                        <p:tav tm="100000">
                                          <p:val>
                                            <p:strVal val="#ppt_x"/>
                                          </p:val>
                                        </p:tav>
                                      </p:tavLst>
                                    </p:anim>
                                    <p:anim calcmode="lin" valueType="num">
                                      <p:cBhvr>
                                        <p:cTn id="89" dur="1000" fill="hold"/>
                                        <p:tgtEl>
                                          <p:spTgt spid="35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52"/>
                                        </p:tgtEl>
                                        <p:attrNameLst>
                                          <p:attrName>style.visibility</p:attrName>
                                        </p:attrNameLst>
                                      </p:cBhvr>
                                      <p:to>
                                        <p:strVal val="visible"/>
                                      </p:to>
                                    </p:set>
                                    <p:animEffect transition="in" filter="fade">
                                      <p:cBhvr>
                                        <p:cTn id="92" dur="1000"/>
                                        <p:tgtEl>
                                          <p:spTgt spid="352"/>
                                        </p:tgtEl>
                                      </p:cBhvr>
                                    </p:animEffect>
                                    <p:anim calcmode="lin" valueType="num">
                                      <p:cBhvr>
                                        <p:cTn id="93" dur="1000" fill="hold"/>
                                        <p:tgtEl>
                                          <p:spTgt spid="352"/>
                                        </p:tgtEl>
                                        <p:attrNameLst>
                                          <p:attrName>ppt_x</p:attrName>
                                        </p:attrNameLst>
                                      </p:cBhvr>
                                      <p:tavLst>
                                        <p:tav tm="0">
                                          <p:val>
                                            <p:strVal val="#ppt_x"/>
                                          </p:val>
                                        </p:tav>
                                        <p:tav tm="100000">
                                          <p:val>
                                            <p:strVal val="#ppt_x"/>
                                          </p:val>
                                        </p:tav>
                                      </p:tavLst>
                                    </p:anim>
                                    <p:anim calcmode="lin" valueType="num">
                                      <p:cBhvr>
                                        <p:cTn id="94" dur="1000" fill="hold"/>
                                        <p:tgtEl>
                                          <p:spTgt spid="35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53"/>
                                        </p:tgtEl>
                                        <p:attrNameLst>
                                          <p:attrName>style.visibility</p:attrName>
                                        </p:attrNameLst>
                                      </p:cBhvr>
                                      <p:to>
                                        <p:strVal val="visible"/>
                                      </p:to>
                                    </p:set>
                                    <p:animEffect transition="in" filter="fade">
                                      <p:cBhvr>
                                        <p:cTn id="97" dur="1000"/>
                                        <p:tgtEl>
                                          <p:spTgt spid="353"/>
                                        </p:tgtEl>
                                      </p:cBhvr>
                                    </p:animEffect>
                                    <p:anim calcmode="lin" valueType="num">
                                      <p:cBhvr>
                                        <p:cTn id="98" dur="1000" fill="hold"/>
                                        <p:tgtEl>
                                          <p:spTgt spid="353"/>
                                        </p:tgtEl>
                                        <p:attrNameLst>
                                          <p:attrName>ppt_x</p:attrName>
                                        </p:attrNameLst>
                                      </p:cBhvr>
                                      <p:tavLst>
                                        <p:tav tm="0">
                                          <p:val>
                                            <p:strVal val="#ppt_x"/>
                                          </p:val>
                                        </p:tav>
                                        <p:tav tm="100000">
                                          <p:val>
                                            <p:strVal val="#ppt_x"/>
                                          </p:val>
                                        </p:tav>
                                      </p:tavLst>
                                    </p:anim>
                                    <p:anim calcmode="lin" valueType="num">
                                      <p:cBhvr>
                                        <p:cTn id="99" dur="1000" fill="hold"/>
                                        <p:tgtEl>
                                          <p:spTgt spid="353"/>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54"/>
                                        </p:tgtEl>
                                        <p:attrNameLst>
                                          <p:attrName>style.visibility</p:attrName>
                                        </p:attrNameLst>
                                      </p:cBhvr>
                                      <p:to>
                                        <p:strVal val="visible"/>
                                      </p:to>
                                    </p:set>
                                    <p:animEffect transition="in" filter="fade">
                                      <p:cBhvr>
                                        <p:cTn id="102" dur="1000"/>
                                        <p:tgtEl>
                                          <p:spTgt spid="354"/>
                                        </p:tgtEl>
                                      </p:cBhvr>
                                    </p:animEffect>
                                    <p:anim calcmode="lin" valueType="num">
                                      <p:cBhvr>
                                        <p:cTn id="103" dur="1000" fill="hold"/>
                                        <p:tgtEl>
                                          <p:spTgt spid="354"/>
                                        </p:tgtEl>
                                        <p:attrNameLst>
                                          <p:attrName>ppt_x</p:attrName>
                                        </p:attrNameLst>
                                      </p:cBhvr>
                                      <p:tavLst>
                                        <p:tav tm="0">
                                          <p:val>
                                            <p:strVal val="#ppt_x"/>
                                          </p:val>
                                        </p:tav>
                                        <p:tav tm="100000">
                                          <p:val>
                                            <p:strVal val="#ppt_x"/>
                                          </p:val>
                                        </p:tav>
                                      </p:tavLst>
                                    </p:anim>
                                    <p:anim calcmode="lin" valueType="num">
                                      <p:cBhvr>
                                        <p:cTn id="104" dur="1000" fill="hold"/>
                                        <p:tgtEl>
                                          <p:spTgt spid="354"/>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55"/>
                                        </p:tgtEl>
                                        <p:attrNameLst>
                                          <p:attrName>style.visibility</p:attrName>
                                        </p:attrNameLst>
                                      </p:cBhvr>
                                      <p:to>
                                        <p:strVal val="visible"/>
                                      </p:to>
                                    </p:set>
                                    <p:animEffect transition="in" filter="fade">
                                      <p:cBhvr>
                                        <p:cTn id="107" dur="1000"/>
                                        <p:tgtEl>
                                          <p:spTgt spid="355"/>
                                        </p:tgtEl>
                                      </p:cBhvr>
                                    </p:animEffect>
                                    <p:anim calcmode="lin" valueType="num">
                                      <p:cBhvr>
                                        <p:cTn id="108" dur="1000" fill="hold"/>
                                        <p:tgtEl>
                                          <p:spTgt spid="355"/>
                                        </p:tgtEl>
                                        <p:attrNameLst>
                                          <p:attrName>ppt_x</p:attrName>
                                        </p:attrNameLst>
                                      </p:cBhvr>
                                      <p:tavLst>
                                        <p:tav tm="0">
                                          <p:val>
                                            <p:strVal val="#ppt_x"/>
                                          </p:val>
                                        </p:tav>
                                        <p:tav tm="100000">
                                          <p:val>
                                            <p:strVal val="#ppt_x"/>
                                          </p:val>
                                        </p:tav>
                                      </p:tavLst>
                                    </p:anim>
                                    <p:anim calcmode="lin" valueType="num">
                                      <p:cBhvr>
                                        <p:cTn id="109" dur="1000" fill="hold"/>
                                        <p:tgtEl>
                                          <p:spTgt spid="355"/>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56"/>
                                        </p:tgtEl>
                                        <p:attrNameLst>
                                          <p:attrName>style.visibility</p:attrName>
                                        </p:attrNameLst>
                                      </p:cBhvr>
                                      <p:to>
                                        <p:strVal val="visible"/>
                                      </p:to>
                                    </p:set>
                                    <p:animEffect transition="in" filter="fade">
                                      <p:cBhvr>
                                        <p:cTn id="112" dur="1000"/>
                                        <p:tgtEl>
                                          <p:spTgt spid="356"/>
                                        </p:tgtEl>
                                      </p:cBhvr>
                                    </p:animEffect>
                                    <p:anim calcmode="lin" valueType="num">
                                      <p:cBhvr>
                                        <p:cTn id="113" dur="1000" fill="hold"/>
                                        <p:tgtEl>
                                          <p:spTgt spid="356"/>
                                        </p:tgtEl>
                                        <p:attrNameLst>
                                          <p:attrName>ppt_x</p:attrName>
                                        </p:attrNameLst>
                                      </p:cBhvr>
                                      <p:tavLst>
                                        <p:tav tm="0">
                                          <p:val>
                                            <p:strVal val="#ppt_x"/>
                                          </p:val>
                                        </p:tav>
                                        <p:tav tm="100000">
                                          <p:val>
                                            <p:strVal val="#ppt_x"/>
                                          </p:val>
                                        </p:tav>
                                      </p:tavLst>
                                    </p:anim>
                                    <p:anim calcmode="lin" valueType="num">
                                      <p:cBhvr>
                                        <p:cTn id="114" dur="1000" fill="hold"/>
                                        <p:tgtEl>
                                          <p:spTgt spid="356"/>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57"/>
                                        </p:tgtEl>
                                        <p:attrNameLst>
                                          <p:attrName>style.visibility</p:attrName>
                                        </p:attrNameLst>
                                      </p:cBhvr>
                                      <p:to>
                                        <p:strVal val="visible"/>
                                      </p:to>
                                    </p:set>
                                    <p:animEffect transition="in" filter="fade">
                                      <p:cBhvr>
                                        <p:cTn id="117" dur="1000"/>
                                        <p:tgtEl>
                                          <p:spTgt spid="357"/>
                                        </p:tgtEl>
                                      </p:cBhvr>
                                    </p:animEffect>
                                    <p:anim calcmode="lin" valueType="num">
                                      <p:cBhvr>
                                        <p:cTn id="118" dur="1000" fill="hold"/>
                                        <p:tgtEl>
                                          <p:spTgt spid="357"/>
                                        </p:tgtEl>
                                        <p:attrNameLst>
                                          <p:attrName>ppt_x</p:attrName>
                                        </p:attrNameLst>
                                      </p:cBhvr>
                                      <p:tavLst>
                                        <p:tav tm="0">
                                          <p:val>
                                            <p:strVal val="#ppt_x"/>
                                          </p:val>
                                        </p:tav>
                                        <p:tav tm="100000">
                                          <p:val>
                                            <p:strVal val="#ppt_x"/>
                                          </p:val>
                                        </p:tav>
                                      </p:tavLst>
                                    </p:anim>
                                    <p:anim calcmode="lin" valueType="num">
                                      <p:cBhvr>
                                        <p:cTn id="119" dur="1000" fill="hold"/>
                                        <p:tgtEl>
                                          <p:spTgt spid="357"/>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58"/>
                                        </p:tgtEl>
                                        <p:attrNameLst>
                                          <p:attrName>style.visibility</p:attrName>
                                        </p:attrNameLst>
                                      </p:cBhvr>
                                      <p:to>
                                        <p:strVal val="visible"/>
                                      </p:to>
                                    </p:set>
                                    <p:animEffect transition="in" filter="fade">
                                      <p:cBhvr>
                                        <p:cTn id="122" dur="1000"/>
                                        <p:tgtEl>
                                          <p:spTgt spid="358"/>
                                        </p:tgtEl>
                                      </p:cBhvr>
                                    </p:animEffect>
                                    <p:anim calcmode="lin" valueType="num">
                                      <p:cBhvr>
                                        <p:cTn id="123" dur="1000" fill="hold"/>
                                        <p:tgtEl>
                                          <p:spTgt spid="358"/>
                                        </p:tgtEl>
                                        <p:attrNameLst>
                                          <p:attrName>ppt_x</p:attrName>
                                        </p:attrNameLst>
                                      </p:cBhvr>
                                      <p:tavLst>
                                        <p:tav tm="0">
                                          <p:val>
                                            <p:strVal val="#ppt_x"/>
                                          </p:val>
                                        </p:tav>
                                        <p:tav tm="100000">
                                          <p:val>
                                            <p:strVal val="#ppt_x"/>
                                          </p:val>
                                        </p:tav>
                                      </p:tavLst>
                                    </p:anim>
                                    <p:anim calcmode="lin" valueType="num">
                                      <p:cBhvr>
                                        <p:cTn id="124" dur="1000" fill="hold"/>
                                        <p:tgtEl>
                                          <p:spTgt spid="358"/>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59"/>
                                        </p:tgtEl>
                                        <p:attrNameLst>
                                          <p:attrName>style.visibility</p:attrName>
                                        </p:attrNameLst>
                                      </p:cBhvr>
                                      <p:to>
                                        <p:strVal val="visible"/>
                                      </p:to>
                                    </p:set>
                                    <p:animEffect transition="in" filter="fade">
                                      <p:cBhvr>
                                        <p:cTn id="127" dur="1000"/>
                                        <p:tgtEl>
                                          <p:spTgt spid="359"/>
                                        </p:tgtEl>
                                      </p:cBhvr>
                                    </p:animEffect>
                                    <p:anim calcmode="lin" valueType="num">
                                      <p:cBhvr>
                                        <p:cTn id="128" dur="1000" fill="hold"/>
                                        <p:tgtEl>
                                          <p:spTgt spid="359"/>
                                        </p:tgtEl>
                                        <p:attrNameLst>
                                          <p:attrName>ppt_x</p:attrName>
                                        </p:attrNameLst>
                                      </p:cBhvr>
                                      <p:tavLst>
                                        <p:tav tm="0">
                                          <p:val>
                                            <p:strVal val="#ppt_x"/>
                                          </p:val>
                                        </p:tav>
                                        <p:tav tm="100000">
                                          <p:val>
                                            <p:strVal val="#ppt_x"/>
                                          </p:val>
                                        </p:tav>
                                      </p:tavLst>
                                    </p:anim>
                                    <p:anim calcmode="lin" valueType="num">
                                      <p:cBhvr>
                                        <p:cTn id="129" dur="1000" fill="hold"/>
                                        <p:tgtEl>
                                          <p:spTgt spid="359"/>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60"/>
                                        </p:tgtEl>
                                        <p:attrNameLst>
                                          <p:attrName>style.visibility</p:attrName>
                                        </p:attrNameLst>
                                      </p:cBhvr>
                                      <p:to>
                                        <p:strVal val="visible"/>
                                      </p:to>
                                    </p:set>
                                    <p:animEffect transition="in" filter="fade">
                                      <p:cBhvr>
                                        <p:cTn id="132" dur="1000"/>
                                        <p:tgtEl>
                                          <p:spTgt spid="360"/>
                                        </p:tgtEl>
                                      </p:cBhvr>
                                    </p:animEffect>
                                    <p:anim calcmode="lin" valueType="num">
                                      <p:cBhvr>
                                        <p:cTn id="133" dur="1000" fill="hold"/>
                                        <p:tgtEl>
                                          <p:spTgt spid="360"/>
                                        </p:tgtEl>
                                        <p:attrNameLst>
                                          <p:attrName>ppt_x</p:attrName>
                                        </p:attrNameLst>
                                      </p:cBhvr>
                                      <p:tavLst>
                                        <p:tav tm="0">
                                          <p:val>
                                            <p:strVal val="#ppt_x"/>
                                          </p:val>
                                        </p:tav>
                                        <p:tav tm="100000">
                                          <p:val>
                                            <p:strVal val="#ppt_x"/>
                                          </p:val>
                                        </p:tav>
                                      </p:tavLst>
                                    </p:anim>
                                    <p:anim calcmode="lin" valueType="num">
                                      <p:cBhvr>
                                        <p:cTn id="134" dur="1000" fill="hold"/>
                                        <p:tgtEl>
                                          <p:spTgt spid="360"/>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361"/>
                                        </p:tgtEl>
                                        <p:attrNameLst>
                                          <p:attrName>style.visibility</p:attrName>
                                        </p:attrNameLst>
                                      </p:cBhvr>
                                      <p:to>
                                        <p:strVal val="visible"/>
                                      </p:to>
                                    </p:set>
                                    <p:animEffect transition="in" filter="fade">
                                      <p:cBhvr>
                                        <p:cTn id="137" dur="1000"/>
                                        <p:tgtEl>
                                          <p:spTgt spid="361"/>
                                        </p:tgtEl>
                                      </p:cBhvr>
                                    </p:animEffect>
                                    <p:anim calcmode="lin" valueType="num">
                                      <p:cBhvr>
                                        <p:cTn id="138" dur="1000" fill="hold"/>
                                        <p:tgtEl>
                                          <p:spTgt spid="361"/>
                                        </p:tgtEl>
                                        <p:attrNameLst>
                                          <p:attrName>ppt_x</p:attrName>
                                        </p:attrNameLst>
                                      </p:cBhvr>
                                      <p:tavLst>
                                        <p:tav tm="0">
                                          <p:val>
                                            <p:strVal val="#ppt_x"/>
                                          </p:val>
                                        </p:tav>
                                        <p:tav tm="100000">
                                          <p:val>
                                            <p:strVal val="#ppt_x"/>
                                          </p:val>
                                        </p:tav>
                                      </p:tavLst>
                                    </p:anim>
                                    <p:anim calcmode="lin" valueType="num">
                                      <p:cBhvr>
                                        <p:cTn id="139" dur="1000" fill="hold"/>
                                        <p:tgtEl>
                                          <p:spTgt spid="361"/>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362"/>
                                        </p:tgtEl>
                                        <p:attrNameLst>
                                          <p:attrName>style.visibility</p:attrName>
                                        </p:attrNameLst>
                                      </p:cBhvr>
                                      <p:to>
                                        <p:strVal val="visible"/>
                                      </p:to>
                                    </p:set>
                                    <p:animEffect transition="in" filter="fade">
                                      <p:cBhvr>
                                        <p:cTn id="142" dur="1000"/>
                                        <p:tgtEl>
                                          <p:spTgt spid="362"/>
                                        </p:tgtEl>
                                      </p:cBhvr>
                                    </p:animEffect>
                                    <p:anim calcmode="lin" valueType="num">
                                      <p:cBhvr>
                                        <p:cTn id="143" dur="1000" fill="hold"/>
                                        <p:tgtEl>
                                          <p:spTgt spid="362"/>
                                        </p:tgtEl>
                                        <p:attrNameLst>
                                          <p:attrName>ppt_x</p:attrName>
                                        </p:attrNameLst>
                                      </p:cBhvr>
                                      <p:tavLst>
                                        <p:tav tm="0">
                                          <p:val>
                                            <p:strVal val="#ppt_x"/>
                                          </p:val>
                                        </p:tav>
                                        <p:tav tm="100000">
                                          <p:val>
                                            <p:strVal val="#ppt_x"/>
                                          </p:val>
                                        </p:tav>
                                      </p:tavLst>
                                    </p:anim>
                                    <p:anim calcmode="lin" valueType="num">
                                      <p:cBhvr>
                                        <p:cTn id="144" dur="1000" fill="hold"/>
                                        <p:tgtEl>
                                          <p:spTgt spid="362"/>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63"/>
                                        </p:tgtEl>
                                        <p:attrNameLst>
                                          <p:attrName>style.visibility</p:attrName>
                                        </p:attrNameLst>
                                      </p:cBhvr>
                                      <p:to>
                                        <p:strVal val="visible"/>
                                      </p:to>
                                    </p:set>
                                    <p:animEffect transition="in" filter="fade">
                                      <p:cBhvr>
                                        <p:cTn id="147" dur="1000"/>
                                        <p:tgtEl>
                                          <p:spTgt spid="363"/>
                                        </p:tgtEl>
                                      </p:cBhvr>
                                    </p:animEffect>
                                    <p:anim calcmode="lin" valueType="num">
                                      <p:cBhvr>
                                        <p:cTn id="148" dur="1000" fill="hold"/>
                                        <p:tgtEl>
                                          <p:spTgt spid="363"/>
                                        </p:tgtEl>
                                        <p:attrNameLst>
                                          <p:attrName>ppt_x</p:attrName>
                                        </p:attrNameLst>
                                      </p:cBhvr>
                                      <p:tavLst>
                                        <p:tav tm="0">
                                          <p:val>
                                            <p:strVal val="#ppt_x"/>
                                          </p:val>
                                        </p:tav>
                                        <p:tav tm="100000">
                                          <p:val>
                                            <p:strVal val="#ppt_x"/>
                                          </p:val>
                                        </p:tav>
                                      </p:tavLst>
                                    </p:anim>
                                    <p:anim calcmode="lin" valueType="num">
                                      <p:cBhvr>
                                        <p:cTn id="149" dur="1000" fill="hold"/>
                                        <p:tgtEl>
                                          <p:spTgt spid="363"/>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364"/>
                                        </p:tgtEl>
                                        <p:attrNameLst>
                                          <p:attrName>style.visibility</p:attrName>
                                        </p:attrNameLst>
                                      </p:cBhvr>
                                      <p:to>
                                        <p:strVal val="visible"/>
                                      </p:to>
                                    </p:set>
                                    <p:animEffect transition="in" filter="fade">
                                      <p:cBhvr>
                                        <p:cTn id="152" dur="1000"/>
                                        <p:tgtEl>
                                          <p:spTgt spid="364"/>
                                        </p:tgtEl>
                                      </p:cBhvr>
                                    </p:animEffect>
                                    <p:anim calcmode="lin" valueType="num">
                                      <p:cBhvr>
                                        <p:cTn id="153" dur="1000" fill="hold"/>
                                        <p:tgtEl>
                                          <p:spTgt spid="364"/>
                                        </p:tgtEl>
                                        <p:attrNameLst>
                                          <p:attrName>ppt_x</p:attrName>
                                        </p:attrNameLst>
                                      </p:cBhvr>
                                      <p:tavLst>
                                        <p:tav tm="0">
                                          <p:val>
                                            <p:strVal val="#ppt_x"/>
                                          </p:val>
                                        </p:tav>
                                        <p:tav tm="100000">
                                          <p:val>
                                            <p:strVal val="#ppt_x"/>
                                          </p:val>
                                        </p:tav>
                                      </p:tavLst>
                                    </p:anim>
                                    <p:anim calcmode="lin" valueType="num">
                                      <p:cBhvr>
                                        <p:cTn id="154" dur="1000" fill="hold"/>
                                        <p:tgtEl>
                                          <p:spTgt spid="364"/>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2"/>
                                        </p:tgtEl>
                                        <p:attrNameLst>
                                          <p:attrName>style.visibility</p:attrName>
                                        </p:attrNameLst>
                                      </p:cBhvr>
                                      <p:to>
                                        <p:strVal val="visible"/>
                                      </p:to>
                                    </p:set>
                                    <p:animEffect transition="in" filter="fade">
                                      <p:cBhvr>
                                        <p:cTn id="157" dur="1000"/>
                                        <p:tgtEl>
                                          <p:spTgt spid="2"/>
                                        </p:tgtEl>
                                      </p:cBhvr>
                                    </p:animEffect>
                                    <p:anim calcmode="lin" valueType="num">
                                      <p:cBhvr>
                                        <p:cTn id="158" dur="1000" fill="hold"/>
                                        <p:tgtEl>
                                          <p:spTgt spid="2"/>
                                        </p:tgtEl>
                                        <p:attrNameLst>
                                          <p:attrName>ppt_x</p:attrName>
                                        </p:attrNameLst>
                                      </p:cBhvr>
                                      <p:tavLst>
                                        <p:tav tm="0">
                                          <p:val>
                                            <p:strVal val="#ppt_x"/>
                                          </p:val>
                                        </p:tav>
                                        <p:tav tm="100000">
                                          <p:val>
                                            <p:strVal val="#ppt_x"/>
                                          </p:val>
                                        </p:tav>
                                      </p:tavLst>
                                    </p:anim>
                                    <p:anim calcmode="lin" valueType="num">
                                      <p:cBhvr>
                                        <p:cTn id="159" dur="1000" fill="hold"/>
                                        <p:tgtEl>
                                          <p:spTgt spid="2"/>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466"/>
                                        </p:tgtEl>
                                        <p:attrNameLst>
                                          <p:attrName>style.visibility</p:attrName>
                                        </p:attrNameLst>
                                      </p:cBhvr>
                                      <p:to>
                                        <p:strVal val="visible"/>
                                      </p:to>
                                    </p:set>
                                    <p:animEffect transition="in" filter="fade">
                                      <p:cBhvr>
                                        <p:cTn id="162" dur="1000"/>
                                        <p:tgtEl>
                                          <p:spTgt spid="466"/>
                                        </p:tgtEl>
                                      </p:cBhvr>
                                    </p:animEffect>
                                    <p:anim calcmode="lin" valueType="num">
                                      <p:cBhvr>
                                        <p:cTn id="163" dur="1000" fill="hold"/>
                                        <p:tgtEl>
                                          <p:spTgt spid="466"/>
                                        </p:tgtEl>
                                        <p:attrNameLst>
                                          <p:attrName>ppt_x</p:attrName>
                                        </p:attrNameLst>
                                      </p:cBhvr>
                                      <p:tavLst>
                                        <p:tav tm="0">
                                          <p:val>
                                            <p:strVal val="#ppt_x"/>
                                          </p:val>
                                        </p:tav>
                                        <p:tav tm="100000">
                                          <p:val>
                                            <p:strVal val="#ppt_x"/>
                                          </p:val>
                                        </p:tav>
                                      </p:tavLst>
                                    </p:anim>
                                    <p:anim calcmode="lin" valueType="num">
                                      <p:cBhvr>
                                        <p:cTn id="164" dur="1000" fill="hold"/>
                                        <p:tgtEl>
                                          <p:spTgt spid="466"/>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3"/>
                                        </p:tgtEl>
                                        <p:attrNameLst>
                                          <p:attrName>style.visibility</p:attrName>
                                        </p:attrNameLst>
                                      </p:cBhvr>
                                      <p:to>
                                        <p:strVal val="visible"/>
                                      </p:to>
                                    </p:set>
                                    <p:animEffect transition="in" filter="fade">
                                      <p:cBhvr>
                                        <p:cTn id="167" dur="1000"/>
                                        <p:tgtEl>
                                          <p:spTgt spid="3"/>
                                        </p:tgtEl>
                                      </p:cBhvr>
                                    </p:animEffect>
                                    <p:anim calcmode="lin" valueType="num">
                                      <p:cBhvr>
                                        <p:cTn id="168" dur="1000" fill="hold"/>
                                        <p:tgtEl>
                                          <p:spTgt spid="3"/>
                                        </p:tgtEl>
                                        <p:attrNameLst>
                                          <p:attrName>ppt_x</p:attrName>
                                        </p:attrNameLst>
                                      </p:cBhvr>
                                      <p:tavLst>
                                        <p:tav tm="0">
                                          <p:val>
                                            <p:strVal val="#ppt_x"/>
                                          </p:val>
                                        </p:tav>
                                        <p:tav tm="100000">
                                          <p:val>
                                            <p:strVal val="#ppt_x"/>
                                          </p:val>
                                        </p:tav>
                                      </p:tavLst>
                                    </p:anim>
                                    <p:anim calcmode="lin" valueType="num">
                                      <p:cBhvr>
                                        <p:cTn id="169" dur="1000" fill="hold"/>
                                        <p:tgtEl>
                                          <p:spTgt spid="3"/>
                                        </p:tgtEl>
                                        <p:attrNameLst>
                                          <p:attrName>ppt_y</p:attrName>
                                        </p:attrNameLst>
                                      </p:cBhvr>
                                      <p:tavLst>
                                        <p:tav tm="0">
                                          <p:val>
                                            <p:strVal val="#ppt_y+.1"/>
                                          </p:val>
                                        </p:tav>
                                        <p:tav tm="100000">
                                          <p:val>
                                            <p:strVal val="#ppt_y"/>
                                          </p:val>
                                        </p:tav>
                                      </p:tavLst>
                                    </p:anim>
                                  </p:childTnLst>
                                </p:cTn>
                              </p:par>
                            </p:childTnLst>
                          </p:cTn>
                        </p:par>
                        <p:par>
                          <p:cTn id="170" fill="hold">
                            <p:stCondLst>
                              <p:cond delay="1000"/>
                            </p:stCondLst>
                            <p:childTnLst>
                              <p:par>
                                <p:cTn id="171" presetID="42" presetClass="entr" presetSubtype="0" fill="hold" nodeType="afterEffect">
                                  <p:stCondLst>
                                    <p:cond delay="0"/>
                                  </p:stCondLst>
                                  <p:childTnLst>
                                    <p:set>
                                      <p:cBhvr>
                                        <p:cTn id="172" dur="1" fill="hold">
                                          <p:stCondLst>
                                            <p:cond delay="0"/>
                                          </p:stCondLst>
                                        </p:cTn>
                                        <p:tgtEl>
                                          <p:spTgt spid="312"/>
                                        </p:tgtEl>
                                        <p:attrNameLst>
                                          <p:attrName>style.visibility</p:attrName>
                                        </p:attrNameLst>
                                      </p:cBhvr>
                                      <p:to>
                                        <p:strVal val="visible"/>
                                      </p:to>
                                    </p:set>
                                    <p:animEffect transition="in" filter="fade">
                                      <p:cBhvr>
                                        <p:cTn id="173" dur="1000"/>
                                        <p:tgtEl>
                                          <p:spTgt spid="312"/>
                                        </p:tgtEl>
                                      </p:cBhvr>
                                    </p:animEffect>
                                    <p:anim calcmode="lin" valueType="num">
                                      <p:cBhvr>
                                        <p:cTn id="174" dur="1000" fill="hold"/>
                                        <p:tgtEl>
                                          <p:spTgt spid="312"/>
                                        </p:tgtEl>
                                        <p:attrNameLst>
                                          <p:attrName>ppt_x</p:attrName>
                                        </p:attrNameLst>
                                      </p:cBhvr>
                                      <p:tavLst>
                                        <p:tav tm="0">
                                          <p:val>
                                            <p:strVal val="#ppt_x"/>
                                          </p:val>
                                        </p:tav>
                                        <p:tav tm="100000">
                                          <p:val>
                                            <p:strVal val="#ppt_x"/>
                                          </p:val>
                                        </p:tav>
                                      </p:tavLst>
                                    </p:anim>
                                    <p:anim calcmode="lin" valueType="num">
                                      <p:cBhvr>
                                        <p:cTn id="175" dur="1000" fill="hold"/>
                                        <p:tgtEl>
                                          <p:spTgt spid="312"/>
                                        </p:tgtEl>
                                        <p:attrNameLst>
                                          <p:attrName>ppt_y</p:attrName>
                                        </p:attrNameLst>
                                      </p:cBhvr>
                                      <p:tavLst>
                                        <p:tav tm="0">
                                          <p:val>
                                            <p:strVal val="#ppt_y+.1"/>
                                          </p:val>
                                        </p:tav>
                                        <p:tav tm="100000">
                                          <p:val>
                                            <p:strVal val="#ppt_y"/>
                                          </p:val>
                                        </p:tav>
                                      </p:tavLst>
                                    </p:anim>
                                  </p:childTnLst>
                                </p:cTn>
                              </p:par>
                            </p:childTnLst>
                          </p:cTn>
                        </p:par>
                        <p:par>
                          <p:cTn id="176" fill="hold">
                            <p:stCondLst>
                              <p:cond delay="2000"/>
                            </p:stCondLst>
                            <p:childTnLst>
                              <p:par>
                                <p:cTn id="177" presetID="42" presetClass="entr" presetSubtype="0" fill="hold" grpId="0" nodeType="afterEffect">
                                  <p:stCondLst>
                                    <p:cond delay="0"/>
                                  </p:stCondLst>
                                  <p:childTnLst>
                                    <p:set>
                                      <p:cBhvr>
                                        <p:cTn id="178" dur="1" fill="hold">
                                          <p:stCondLst>
                                            <p:cond delay="0"/>
                                          </p:stCondLst>
                                        </p:cTn>
                                        <p:tgtEl>
                                          <p:spTgt spid="6"/>
                                        </p:tgtEl>
                                        <p:attrNameLst>
                                          <p:attrName>style.visibility</p:attrName>
                                        </p:attrNameLst>
                                      </p:cBhvr>
                                      <p:to>
                                        <p:strVal val="visible"/>
                                      </p:to>
                                    </p:set>
                                    <p:animEffect transition="in" filter="fade">
                                      <p:cBhvr>
                                        <p:cTn id="179" dur="1000"/>
                                        <p:tgtEl>
                                          <p:spTgt spid="6"/>
                                        </p:tgtEl>
                                      </p:cBhvr>
                                    </p:animEffect>
                                    <p:anim calcmode="lin" valueType="num">
                                      <p:cBhvr>
                                        <p:cTn id="180" dur="1000" fill="hold"/>
                                        <p:tgtEl>
                                          <p:spTgt spid="6"/>
                                        </p:tgtEl>
                                        <p:attrNameLst>
                                          <p:attrName>ppt_x</p:attrName>
                                        </p:attrNameLst>
                                      </p:cBhvr>
                                      <p:tavLst>
                                        <p:tav tm="0">
                                          <p:val>
                                            <p:strVal val="#ppt_x"/>
                                          </p:val>
                                        </p:tav>
                                        <p:tav tm="100000">
                                          <p:val>
                                            <p:strVal val="#ppt_x"/>
                                          </p:val>
                                        </p:tav>
                                      </p:tavLst>
                                    </p:anim>
                                    <p:anim calcmode="lin" valueType="num">
                                      <p:cBhvr>
                                        <p:cTn id="181" dur="1000" fill="hold"/>
                                        <p:tgtEl>
                                          <p:spTgt spid="6"/>
                                        </p:tgtEl>
                                        <p:attrNameLst>
                                          <p:attrName>ppt_y</p:attrName>
                                        </p:attrNameLst>
                                      </p:cBhvr>
                                      <p:tavLst>
                                        <p:tav tm="0">
                                          <p:val>
                                            <p:strVal val="#ppt_y+.1"/>
                                          </p:val>
                                        </p:tav>
                                        <p:tav tm="100000">
                                          <p:val>
                                            <p:strVal val="#ppt_y"/>
                                          </p:val>
                                        </p:tav>
                                      </p:tavLst>
                                    </p:anim>
                                  </p:childTnLst>
                                </p:cTn>
                              </p:par>
                              <p:par>
                                <p:cTn id="182" presetID="42" presetClass="entr" presetSubtype="0" fill="hold" nodeType="withEffect">
                                  <p:stCondLst>
                                    <p:cond delay="0"/>
                                  </p:stCondLst>
                                  <p:childTnLst>
                                    <p:set>
                                      <p:cBhvr>
                                        <p:cTn id="183" dur="1" fill="hold">
                                          <p:stCondLst>
                                            <p:cond delay="0"/>
                                          </p:stCondLst>
                                        </p:cTn>
                                        <p:tgtEl>
                                          <p:spTgt spid="7"/>
                                        </p:tgtEl>
                                        <p:attrNameLst>
                                          <p:attrName>style.visibility</p:attrName>
                                        </p:attrNameLst>
                                      </p:cBhvr>
                                      <p:to>
                                        <p:strVal val="visible"/>
                                      </p:to>
                                    </p:set>
                                    <p:animEffect transition="in" filter="fade">
                                      <p:cBhvr>
                                        <p:cTn id="184" dur="1000"/>
                                        <p:tgtEl>
                                          <p:spTgt spid="7"/>
                                        </p:tgtEl>
                                      </p:cBhvr>
                                    </p:animEffect>
                                    <p:anim calcmode="lin" valueType="num">
                                      <p:cBhvr>
                                        <p:cTn id="185" dur="1000" fill="hold"/>
                                        <p:tgtEl>
                                          <p:spTgt spid="7"/>
                                        </p:tgtEl>
                                        <p:attrNameLst>
                                          <p:attrName>ppt_x</p:attrName>
                                        </p:attrNameLst>
                                      </p:cBhvr>
                                      <p:tavLst>
                                        <p:tav tm="0">
                                          <p:val>
                                            <p:strVal val="#ppt_x"/>
                                          </p:val>
                                        </p:tav>
                                        <p:tav tm="100000">
                                          <p:val>
                                            <p:strVal val="#ppt_x"/>
                                          </p:val>
                                        </p:tav>
                                      </p:tavLst>
                                    </p:anim>
                                    <p:anim calcmode="lin" valueType="num">
                                      <p:cBhvr>
                                        <p:cTn id="186" dur="1000" fill="hold"/>
                                        <p:tgtEl>
                                          <p:spTgt spid="7"/>
                                        </p:tgtEl>
                                        <p:attrNameLst>
                                          <p:attrName>ppt_y</p:attrName>
                                        </p:attrNameLst>
                                      </p:cBhvr>
                                      <p:tavLst>
                                        <p:tav tm="0">
                                          <p:val>
                                            <p:strVal val="#ppt_y+.1"/>
                                          </p:val>
                                        </p:tav>
                                        <p:tav tm="100000">
                                          <p:val>
                                            <p:strVal val="#ppt_y"/>
                                          </p:val>
                                        </p:tav>
                                      </p:tavLst>
                                    </p:anim>
                                  </p:childTnLst>
                                </p:cTn>
                              </p:par>
                              <p:par>
                                <p:cTn id="187" presetID="42" presetClass="entr" presetSubtype="0" fill="hold" nodeType="withEffect">
                                  <p:stCondLst>
                                    <p:cond delay="0"/>
                                  </p:stCondLst>
                                  <p:childTnLst>
                                    <p:set>
                                      <p:cBhvr>
                                        <p:cTn id="188" dur="1" fill="hold">
                                          <p:stCondLst>
                                            <p:cond delay="0"/>
                                          </p:stCondLst>
                                        </p:cTn>
                                        <p:tgtEl>
                                          <p:spTgt spid="34"/>
                                        </p:tgtEl>
                                        <p:attrNameLst>
                                          <p:attrName>style.visibility</p:attrName>
                                        </p:attrNameLst>
                                      </p:cBhvr>
                                      <p:to>
                                        <p:strVal val="visible"/>
                                      </p:to>
                                    </p:set>
                                    <p:animEffect transition="in" filter="fade">
                                      <p:cBhvr>
                                        <p:cTn id="189" dur="1000"/>
                                        <p:tgtEl>
                                          <p:spTgt spid="34"/>
                                        </p:tgtEl>
                                      </p:cBhvr>
                                    </p:animEffect>
                                    <p:anim calcmode="lin" valueType="num">
                                      <p:cBhvr>
                                        <p:cTn id="190" dur="1000" fill="hold"/>
                                        <p:tgtEl>
                                          <p:spTgt spid="34"/>
                                        </p:tgtEl>
                                        <p:attrNameLst>
                                          <p:attrName>ppt_x</p:attrName>
                                        </p:attrNameLst>
                                      </p:cBhvr>
                                      <p:tavLst>
                                        <p:tav tm="0">
                                          <p:val>
                                            <p:strVal val="#ppt_x"/>
                                          </p:val>
                                        </p:tav>
                                        <p:tav tm="100000">
                                          <p:val>
                                            <p:strVal val="#ppt_x"/>
                                          </p:val>
                                        </p:tav>
                                      </p:tavLst>
                                    </p:anim>
                                    <p:anim calcmode="lin" valueType="num">
                                      <p:cBhvr>
                                        <p:cTn id="191" dur="1000" fill="hold"/>
                                        <p:tgtEl>
                                          <p:spTgt spid="34"/>
                                        </p:tgtEl>
                                        <p:attrNameLst>
                                          <p:attrName>ppt_y</p:attrName>
                                        </p:attrNameLst>
                                      </p:cBhvr>
                                      <p:tavLst>
                                        <p:tav tm="0">
                                          <p:val>
                                            <p:strVal val="#ppt_y+.1"/>
                                          </p:val>
                                        </p:tav>
                                        <p:tav tm="100000">
                                          <p:val>
                                            <p:strVal val="#ppt_y"/>
                                          </p:val>
                                        </p:tav>
                                      </p:tavLst>
                                    </p:anim>
                                  </p:childTnLst>
                                </p:cTn>
                              </p:par>
                              <p:par>
                                <p:cTn id="192" presetID="42" presetClass="entr" presetSubtype="0" fill="hold" nodeType="withEffect">
                                  <p:stCondLst>
                                    <p:cond delay="0"/>
                                  </p:stCondLst>
                                  <p:childTnLst>
                                    <p:set>
                                      <p:cBhvr>
                                        <p:cTn id="193" dur="1" fill="hold">
                                          <p:stCondLst>
                                            <p:cond delay="0"/>
                                          </p:stCondLst>
                                        </p:cTn>
                                        <p:tgtEl>
                                          <p:spTgt spid="61"/>
                                        </p:tgtEl>
                                        <p:attrNameLst>
                                          <p:attrName>style.visibility</p:attrName>
                                        </p:attrNameLst>
                                      </p:cBhvr>
                                      <p:to>
                                        <p:strVal val="visible"/>
                                      </p:to>
                                    </p:set>
                                    <p:animEffect transition="in" filter="fade">
                                      <p:cBhvr>
                                        <p:cTn id="194" dur="1000"/>
                                        <p:tgtEl>
                                          <p:spTgt spid="61"/>
                                        </p:tgtEl>
                                      </p:cBhvr>
                                    </p:animEffect>
                                    <p:anim calcmode="lin" valueType="num">
                                      <p:cBhvr>
                                        <p:cTn id="195" dur="1000" fill="hold"/>
                                        <p:tgtEl>
                                          <p:spTgt spid="61"/>
                                        </p:tgtEl>
                                        <p:attrNameLst>
                                          <p:attrName>ppt_x</p:attrName>
                                        </p:attrNameLst>
                                      </p:cBhvr>
                                      <p:tavLst>
                                        <p:tav tm="0">
                                          <p:val>
                                            <p:strVal val="#ppt_x"/>
                                          </p:val>
                                        </p:tav>
                                        <p:tav tm="100000">
                                          <p:val>
                                            <p:strVal val="#ppt_x"/>
                                          </p:val>
                                        </p:tav>
                                      </p:tavLst>
                                    </p:anim>
                                    <p:anim calcmode="lin" valueType="num">
                                      <p:cBhvr>
                                        <p:cTn id="196" dur="1000" fill="hold"/>
                                        <p:tgtEl>
                                          <p:spTgt spid="61"/>
                                        </p:tgtEl>
                                        <p:attrNameLst>
                                          <p:attrName>ppt_y</p:attrName>
                                        </p:attrNameLst>
                                      </p:cBhvr>
                                      <p:tavLst>
                                        <p:tav tm="0">
                                          <p:val>
                                            <p:strVal val="#ppt_y+.1"/>
                                          </p:val>
                                        </p:tav>
                                        <p:tav tm="100000">
                                          <p:val>
                                            <p:strVal val="#ppt_y"/>
                                          </p:val>
                                        </p:tav>
                                      </p:tavLst>
                                    </p:anim>
                                  </p:childTnLst>
                                </p:cTn>
                              </p:par>
                              <p:par>
                                <p:cTn id="197" presetID="42" presetClass="entr" presetSubtype="0" fill="hold" grpId="0" nodeType="withEffect">
                                  <p:stCondLst>
                                    <p:cond delay="0"/>
                                  </p:stCondLst>
                                  <p:childTnLst>
                                    <p:set>
                                      <p:cBhvr>
                                        <p:cTn id="198" dur="1" fill="hold">
                                          <p:stCondLst>
                                            <p:cond delay="0"/>
                                          </p:stCondLst>
                                        </p:cTn>
                                        <p:tgtEl>
                                          <p:spTgt spid="87"/>
                                        </p:tgtEl>
                                        <p:attrNameLst>
                                          <p:attrName>style.visibility</p:attrName>
                                        </p:attrNameLst>
                                      </p:cBhvr>
                                      <p:to>
                                        <p:strVal val="visible"/>
                                      </p:to>
                                    </p:set>
                                    <p:animEffect transition="in" filter="fade">
                                      <p:cBhvr>
                                        <p:cTn id="199" dur="1000"/>
                                        <p:tgtEl>
                                          <p:spTgt spid="87"/>
                                        </p:tgtEl>
                                      </p:cBhvr>
                                    </p:animEffect>
                                    <p:anim calcmode="lin" valueType="num">
                                      <p:cBhvr>
                                        <p:cTn id="200" dur="1000" fill="hold"/>
                                        <p:tgtEl>
                                          <p:spTgt spid="87"/>
                                        </p:tgtEl>
                                        <p:attrNameLst>
                                          <p:attrName>ppt_x</p:attrName>
                                        </p:attrNameLst>
                                      </p:cBhvr>
                                      <p:tavLst>
                                        <p:tav tm="0">
                                          <p:val>
                                            <p:strVal val="#ppt_x"/>
                                          </p:val>
                                        </p:tav>
                                        <p:tav tm="100000">
                                          <p:val>
                                            <p:strVal val="#ppt_x"/>
                                          </p:val>
                                        </p:tav>
                                      </p:tavLst>
                                    </p:anim>
                                    <p:anim calcmode="lin" valueType="num">
                                      <p:cBhvr>
                                        <p:cTn id="201" dur="1000" fill="hold"/>
                                        <p:tgtEl>
                                          <p:spTgt spid="87"/>
                                        </p:tgtEl>
                                        <p:attrNameLst>
                                          <p:attrName>ppt_y</p:attrName>
                                        </p:attrNameLst>
                                      </p:cBhvr>
                                      <p:tavLst>
                                        <p:tav tm="0">
                                          <p:val>
                                            <p:strVal val="#ppt_y+.1"/>
                                          </p:val>
                                        </p:tav>
                                        <p:tav tm="100000">
                                          <p:val>
                                            <p:strVal val="#ppt_y"/>
                                          </p:val>
                                        </p:tav>
                                      </p:tavLst>
                                    </p:anim>
                                  </p:childTnLst>
                                </p:cTn>
                              </p:par>
                              <p:par>
                                <p:cTn id="202" presetID="42" presetClass="entr" presetSubtype="0" fill="hold" grpId="0" nodeType="withEffect">
                                  <p:stCondLst>
                                    <p:cond delay="0"/>
                                  </p:stCondLst>
                                  <p:childTnLst>
                                    <p:set>
                                      <p:cBhvr>
                                        <p:cTn id="203" dur="1" fill="hold">
                                          <p:stCondLst>
                                            <p:cond delay="0"/>
                                          </p:stCondLst>
                                        </p:cTn>
                                        <p:tgtEl>
                                          <p:spTgt spid="88"/>
                                        </p:tgtEl>
                                        <p:attrNameLst>
                                          <p:attrName>style.visibility</p:attrName>
                                        </p:attrNameLst>
                                      </p:cBhvr>
                                      <p:to>
                                        <p:strVal val="visible"/>
                                      </p:to>
                                    </p:set>
                                    <p:animEffect transition="in" filter="fade">
                                      <p:cBhvr>
                                        <p:cTn id="204" dur="1000"/>
                                        <p:tgtEl>
                                          <p:spTgt spid="88"/>
                                        </p:tgtEl>
                                      </p:cBhvr>
                                    </p:animEffect>
                                    <p:anim calcmode="lin" valueType="num">
                                      <p:cBhvr>
                                        <p:cTn id="205" dur="1000" fill="hold"/>
                                        <p:tgtEl>
                                          <p:spTgt spid="88"/>
                                        </p:tgtEl>
                                        <p:attrNameLst>
                                          <p:attrName>ppt_x</p:attrName>
                                        </p:attrNameLst>
                                      </p:cBhvr>
                                      <p:tavLst>
                                        <p:tav tm="0">
                                          <p:val>
                                            <p:strVal val="#ppt_x"/>
                                          </p:val>
                                        </p:tav>
                                        <p:tav tm="100000">
                                          <p:val>
                                            <p:strVal val="#ppt_x"/>
                                          </p:val>
                                        </p:tav>
                                      </p:tavLst>
                                    </p:anim>
                                    <p:anim calcmode="lin" valueType="num">
                                      <p:cBhvr>
                                        <p:cTn id="206" dur="1000" fill="hold"/>
                                        <p:tgtEl>
                                          <p:spTgt spid="88"/>
                                        </p:tgtEl>
                                        <p:attrNameLst>
                                          <p:attrName>ppt_y</p:attrName>
                                        </p:attrNameLst>
                                      </p:cBhvr>
                                      <p:tavLst>
                                        <p:tav tm="0">
                                          <p:val>
                                            <p:strVal val="#ppt_y+.1"/>
                                          </p:val>
                                        </p:tav>
                                        <p:tav tm="100000">
                                          <p:val>
                                            <p:strVal val="#ppt_y"/>
                                          </p:val>
                                        </p:tav>
                                      </p:tavLst>
                                    </p:anim>
                                  </p:childTnLst>
                                </p:cTn>
                              </p:par>
                              <p:par>
                                <p:cTn id="207" presetID="42" presetClass="entr" presetSubtype="0" fill="hold" grpId="0" nodeType="withEffect">
                                  <p:stCondLst>
                                    <p:cond delay="0"/>
                                  </p:stCondLst>
                                  <p:childTnLst>
                                    <p:set>
                                      <p:cBhvr>
                                        <p:cTn id="208" dur="1" fill="hold">
                                          <p:stCondLst>
                                            <p:cond delay="0"/>
                                          </p:stCondLst>
                                        </p:cTn>
                                        <p:tgtEl>
                                          <p:spTgt spid="89"/>
                                        </p:tgtEl>
                                        <p:attrNameLst>
                                          <p:attrName>style.visibility</p:attrName>
                                        </p:attrNameLst>
                                      </p:cBhvr>
                                      <p:to>
                                        <p:strVal val="visible"/>
                                      </p:to>
                                    </p:set>
                                    <p:animEffect transition="in" filter="fade">
                                      <p:cBhvr>
                                        <p:cTn id="209" dur="1000"/>
                                        <p:tgtEl>
                                          <p:spTgt spid="89"/>
                                        </p:tgtEl>
                                      </p:cBhvr>
                                    </p:animEffect>
                                    <p:anim calcmode="lin" valueType="num">
                                      <p:cBhvr>
                                        <p:cTn id="210" dur="1000" fill="hold"/>
                                        <p:tgtEl>
                                          <p:spTgt spid="89"/>
                                        </p:tgtEl>
                                        <p:attrNameLst>
                                          <p:attrName>ppt_x</p:attrName>
                                        </p:attrNameLst>
                                      </p:cBhvr>
                                      <p:tavLst>
                                        <p:tav tm="0">
                                          <p:val>
                                            <p:strVal val="#ppt_x"/>
                                          </p:val>
                                        </p:tav>
                                        <p:tav tm="100000">
                                          <p:val>
                                            <p:strVal val="#ppt_x"/>
                                          </p:val>
                                        </p:tav>
                                      </p:tavLst>
                                    </p:anim>
                                    <p:anim calcmode="lin" valueType="num">
                                      <p:cBhvr>
                                        <p:cTn id="211" dur="1000" fill="hold"/>
                                        <p:tgtEl>
                                          <p:spTgt spid="89"/>
                                        </p:tgtEl>
                                        <p:attrNameLst>
                                          <p:attrName>ppt_y</p:attrName>
                                        </p:attrNameLst>
                                      </p:cBhvr>
                                      <p:tavLst>
                                        <p:tav tm="0">
                                          <p:val>
                                            <p:strVal val="#ppt_y+.1"/>
                                          </p:val>
                                        </p:tav>
                                        <p:tav tm="100000">
                                          <p:val>
                                            <p:strVal val="#ppt_y"/>
                                          </p:val>
                                        </p:tav>
                                      </p:tavLst>
                                    </p:anim>
                                  </p:childTnLst>
                                </p:cTn>
                              </p:par>
                              <p:par>
                                <p:cTn id="212" presetID="42" presetClass="entr" presetSubtype="0" fill="hold" grpId="0" nodeType="withEffect">
                                  <p:stCondLst>
                                    <p:cond delay="0"/>
                                  </p:stCondLst>
                                  <p:childTnLst>
                                    <p:set>
                                      <p:cBhvr>
                                        <p:cTn id="213" dur="1" fill="hold">
                                          <p:stCondLst>
                                            <p:cond delay="0"/>
                                          </p:stCondLst>
                                        </p:cTn>
                                        <p:tgtEl>
                                          <p:spTgt spid="90"/>
                                        </p:tgtEl>
                                        <p:attrNameLst>
                                          <p:attrName>style.visibility</p:attrName>
                                        </p:attrNameLst>
                                      </p:cBhvr>
                                      <p:to>
                                        <p:strVal val="visible"/>
                                      </p:to>
                                    </p:set>
                                    <p:animEffect transition="in" filter="fade">
                                      <p:cBhvr>
                                        <p:cTn id="214" dur="1000"/>
                                        <p:tgtEl>
                                          <p:spTgt spid="90"/>
                                        </p:tgtEl>
                                      </p:cBhvr>
                                    </p:animEffect>
                                    <p:anim calcmode="lin" valueType="num">
                                      <p:cBhvr>
                                        <p:cTn id="215" dur="1000" fill="hold"/>
                                        <p:tgtEl>
                                          <p:spTgt spid="90"/>
                                        </p:tgtEl>
                                        <p:attrNameLst>
                                          <p:attrName>ppt_x</p:attrName>
                                        </p:attrNameLst>
                                      </p:cBhvr>
                                      <p:tavLst>
                                        <p:tav tm="0">
                                          <p:val>
                                            <p:strVal val="#ppt_x"/>
                                          </p:val>
                                        </p:tav>
                                        <p:tav tm="100000">
                                          <p:val>
                                            <p:strVal val="#ppt_x"/>
                                          </p:val>
                                        </p:tav>
                                      </p:tavLst>
                                    </p:anim>
                                    <p:anim calcmode="lin" valueType="num">
                                      <p:cBhvr>
                                        <p:cTn id="216" dur="1000" fill="hold"/>
                                        <p:tgtEl>
                                          <p:spTgt spid="90"/>
                                        </p:tgtEl>
                                        <p:attrNameLst>
                                          <p:attrName>ppt_y</p:attrName>
                                        </p:attrNameLst>
                                      </p:cBhvr>
                                      <p:tavLst>
                                        <p:tav tm="0">
                                          <p:val>
                                            <p:strVal val="#ppt_y+.1"/>
                                          </p:val>
                                        </p:tav>
                                        <p:tav tm="100000">
                                          <p:val>
                                            <p:strVal val="#ppt_y"/>
                                          </p:val>
                                        </p:tav>
                                      </p:tavLst>
                                    </p:anim>
                                  </p:childTnLst>
                                </p:cTn>
                              </p:par>
                              <p:par>
                                <p:cTn id="217" presetID="42" presetClass="entr" presetSubtype="0" fill="hold" grpId="0" nodeType="withEffect">
                                  <p:stCondLst>
                                    <p:cond delay="0"/>
                                  </p:stCondLst>
                                  <p:childTnLst>
                                    <p:set>
                                      <p:cBhvr>
                                        <p:cTn id="218" dur="1" fill="hold">
                                          <p:stCondLst>
                                            <p:cond delay="0"/>
                                          </p:stCondLst>
                                        </p:cTn>
                                        <p:tgtEl>
                                          <p:spTgt spid="91"/>
                                        </p:tgtEl>
                                        <p:attrNameLst>
                                          <p:attrName>style.visibility</p:attrName>
                                        </p:attrNameLst>
                                      </p:cBhvr>
                                      <p:to>
                                        <p:strVal val="visible"/>
                                      </p:to>
                                    </p:set>
                                    <p:animEffect transition="in" filter="fade">
                                      <p:cBhvr>
                                        <p:cTn id="219" dur="1000"/>
                                        <p:tgtEl>
                                          <p:spTgt spid="91"/>
                                        </p:tgtEl>
                                      </p:cBhvr>
                                    </p:animEffect>
                                    <p:anim calcmode="lin" valueType="num">
                                      <p:cBhvr>
                                        <p:cTn id="220" dur="1000" fill="hold"/>
                                        <p:tgtEl>
                                          <p:spTgt spid="91"/>
                                        </p:tgtEl>
                                        <p:attrNameLst>
                                          <p:attrName>ppt_x</p:attrName>
                                        </p:attrNameLst>
                                      </p:cBhvr>
                                      <p:tavLst>
                                        <p:tav tm="0">
                                          <p:val>
                                            <p:strVal val="#ppt_x"/>
                                          </p:val>
                                        </p:tav>
                                        <p:tav tm="100000">
                                          <p:val>
                                            <p:strVal val="#ppt_x"/>
                                          </p:val>
                                        </p:tav>
                                      </p:tavLst>
                                    </p:anim>
                                    <p:anim calcmode="lin" valueType="num">
                                      <p:cBhvr>
                                        <p:cTn id="221" dur="1000" fill="hold"/>
                                        <p:tgtEl>
                                          <p:spTgt spid="91"/>
                                        </p:tgtEl>
                                        <p:attrNameLst>
                                          <p:attrName>ppt_y</p:attrName>
                                        </p:attrNameLst>
                                      </p:cBhvr>
                                      <p:tavLst>
                                        <p:tav tm="0">
                                          <p:val>
                                            <p:strVal val="#ppt_y+.1"/>
                                          </p:val>
                                        </p:tav>
                                        <p:tav tm="100000">
                                          <p:val>
                                            <p:strVal val="#ppt_y"/>
                                          </p:val>
                                        </p:tav>
                                      </p:tavLst>
                                    </p:anim>
                                  </p:childTnLst>
                                </p:cTn>
                              </p:par>
                              <p:par>
                                <p:cTn id="222" presetID="42" presetClass="entr" presetSubtype="0" fill="hold" grpId="0" nodeType="withEffect">
                                  <p:stCondLst>
                                    <p:cond delay="0"/>
                                  </p:stCondLst>
                                  <p:childTnLst>
                                    <p:set>
                                      <p:cBhvr>
                                        <p:cTn id="223" dur="1" fill="hold">
                                          <p:stCondLst>
                                            <p:cond delay="0"/>
                                          </p:stCondLst>
                                        </p:cTn>
                                        <p:tgtEl>
                                          <p:spTgt spid="92"/>
                                        </p:tgtEl>
                                        <p:attrNameLst>
                                          <p:attrName>style.visibility</p:attrName>
                                        </p:attrNameLst>
                                      </p:cBhvr>
                                      <p:to>
                                        <p:strVal val="visible"/>
                                      </p:to>
                                    </p:set>
                                    <p:animEffect transition="in" filter="fade">
                                      <p:cBhvr>
                                        <p:cTn id="224" dur="1000"/>
                                        <p:tgtEl>
                                          <p:spTgt spid="92"/>
                                        </p:tgtEl>
                                      </p:cBhvr>
                                    </p:animEffect>
                                    <p:anim calcmode="lin" valueType="num">
                                      <p:cBhvr>
                                        <p:cTn id="225" dur="1000" fill="hold"/>
                                        <p:tgtEl>
                                          <p:spTgt spid="92"/>
                                        </p:tgtEl>
                                        <p:attrNameLst>
                                          <p:attrName>ppt_x</p:attrName>
                                        </p:attrNameLst>
                                      </p:cBhvr>
                                      <p:tavLst>
                                        <p:tav tm="0">
                                          <p:val>
                                            <p:strVal val="#ppt_x"/>
                                          </p:val>
                                        </p:tav>
                                        <p:tav tm="100000">
                                          <p:val>
                                            <p:strVal val="#ppt_x"/>
                                          </p:val>
                                        </p:tav>
                                      </p:tavLst>
                                    </p:anim>
                                    <p:anim calcmode="lin" valueType="num">
                                      <p:cBhvr>
                                        <p:cTn id="226" dur="1000" fill="hold"/>
                                        <p:tgtEl>
                                          <p:spTgt spid="92"/>
                                        </p:tgtEl>
                                        <p:attrNameLst>
                                          <p:attrName>ppt_y</p:attrName>
                                        </p:attrNameLst>
                                      </p:cBhvr>
                                      <p:tavLst>
                                        <p:tav tm="0">
                                          <p:val>
                                            <p:strVal val="#ppt_y+.1"/>
                                          </p:val>
                                        </p:tav>
                                        <p:tav tm="100000">
                                          <p:val>
                                            <p:strVal val="#ppt_y"/>
                                          </p:val>
                                        </p:tav>
                                      </p:tavLst>
                                    </p:anim>
                                  </p:childTnLst>
                                </p:cTn>
                              </p:par>
                              <p:par>
                                <p:cTn id="227" presetID="42" presetClass="entr" presetSubtype="0" fill="hold" grpId="0" nodeType="withEffect">
                                  <p:stCondLst>
                                    <p:cond delay="0"/>
                                  </p:stCondLst>
                                  <p:childTnLst>
                                    <p:set>
                                      <p:cBhvr>
                                        <p:cTn id="228" dur="1" fill="hold">
                                          <p:stCondLst>
                                            <p:cond delay="0"/>
                                          </p:stCondLst>
                                        </p:cTn>
                                        <p:tgtEl>
                                          <p:spTgt spid="93"/>
                                        </p:tgtEl>
                                        <p:attrNameLst>
                                          <p:attrName>style.visibility</p:attrName>
                                        </p:attrNameLst>
                                      </p:cBhvr>
                                      <p:to>
                                        <p:strVal val="visible"/>
                                      </p:to>
                                    </p:set>
                                    <p:animEffect transition="in" filter="fade">
                                      <p:cBhvr>
                                        <p:cTn id="229" dur="1000"/>
                                        <p:tgtEl>
                                          <p:spTgt spid="93"/>
                                        </p:tgtEl>
                                      </p:cBhvr>
                                    </p:animEffect>
                                    <p:anim calcmode="lin" valueType="num">
                                      <p:cBhvr>
                                        <p:cTn id="230" dur="1000" fill="hold"/>
                                        <p:tgtEl>
                                          <p:spTgt spid="93"/>
                                        </p:tgtEl>
                                        <p:attrNameLst>
                                          <p:attrName>ppt_x</p:attrName>
                                        </p:attrNameLst>
                                      </p:cBhvr>
                                      <p:tavLst>
                                        <p:tav tm="0">
                                          <p:val>
                                            <p:strVal val="#ppt_x"/>
                                          </p:val>
                                        </p:tav>
                                        <p:tav tm="100000">
                                          <p:val>
                                            <p:strVal val="#ppt_x"/>
                                          </p:val>
                                        </p:tav>
                                      </p:tavLst>
                                    </p:anim>
                                    <p:anim calcmode="lin" valueType="num">
                                      <p:cBhvr>
                                        <p:cTn id="231" dur="1000" fill="hold"/>
                                        <p:tgtEl>
                                          <p:spTgt spid="93"/>
                                        </p:tgtEl>
                                        <p:attrNameLst>
                                          <p:attrName>ppt_y</p:attrName>
                                        </p:attrNameLst>
                                      </p:cBhvr>
                                      <p:tavLst>
                                        <p:tav tm="0">
                                          <p:val>
                                            <p:strVal val="#ppt_y+.1"/>
                                          </p:val>
                                        </p:tav>
                                        <p:tav tm="100000">
                                          <p:val>
                                            <p:strVal val="#ppt_y"/>
                                          </p:val>
                                        </p:tav>
                                      </p:tavLst>
                                    </p:anim>
                                  </p:childTnLst>
                                </p:cTn>
                              </p:par>
                              <p:par>
                                <p:cTn id="232" presetID="42" presetClass="entr" presetSubtype="0" fill="hold" grpId="0" nodeType="withEffect">
                                  <p:stCondLst>
                                    <p:cond delay="0"/>
                                  </p:stCondLst>
                                  <p:childTnLst>
                                    <p:set>
                                      <p:cBhvr>
                                        <p:cTn id="233" dur="1" fill="hold">
                                          <p:stCondLst>
                                            <p:cond delay="0"/>
                                          </p:stCondLst>
                                        </p:cTn>
                                        <p:tgtEl>
                                          <p:spTgt spid="94"/>
                                        </p:tgtEl>
                                        <p:attrNameLst>
                                          <p:attrName>style.visibility</p:attrName>
                                        </p:attrNameLst>
                                      </p:cBhvr>
                                      <p:to>
                                        <p:strVal val="visible"/>
                                      </p:to>
                                    </p:set>
                                    <p:animEffect transition="in" filter="fade">
                                      <p:cBhvr>
                                        <p:cTn id="234" dur="1000"/>
                                        <p:tgtEl>
                                          <p:spTgt spid="94"/>
                                        </p:tgtEl>
                                      </p:cBhvr>
                                    </p:animEffect>
                                    <p:anim calcmode="lin" valueType="num">
                                      <p:cBhvr>
                                        <p:cTn id="235" dur="1000" fill="hold"/>
                                        <p:tgtEl>
                                          <p:spTgt spid="94"/>
                                        </p:tgtEl>
                                        <p:attrNameLst>
                                          <p:attrName>ppt_x</p:attrName>
                                        </p:attrNameLst>
                                      </p:cBhvr>
                                      <p:tavLst>
                                        <p:tav tm="0">
                                          <p:val>
                                            <p:strVal val="#ppt_x"/>
                                          </p:val>
                                        </p:tav>
                                        <p:tav tm="100000">
                                          <p:val>
                                            <p:strVal val="#ppt_x"/>
                                          </p:val>
                                        </p:tav>
                                      </p:tavLst>
                                    </p:anim>
                                    <p:anim calcmode="lin" valueType="num">
                                      <p:cBhvr>
                                        <p:cTn id="236" dur="1000" fill="hold"/>
                                        <p:tgtEl>
                                          <p:spTgt spid="94"/>
                                        </p:tgtEl>
                                        <p:attrNameLst>
                                          <p:attrName>ppt_y</p:attrName>
                                        </p:attrNameLst>
                                      </p:cBhvr>
                                      <p:tavLst>
                                        <p:tav tm="0">
                                          <p:val>
                                            <p:strVal val="#ppt_y+.1"/>
                                          </p:val>
                                        </p:tav>
                                        <p:tav tm="100000">
                                          <p:val>
                                            <p:strVal val="#ppt_y"/>
                                          </p:val>
                                        </p:tav>
                                      </p:tavLst>
                                    </p:anim>
                                  </p:childTnLst>
                                </p:cTn>
                              </p:par>
                              <p:par>
                                <p:cTn id="237" presetID="42" presetClass="entr" presetSubtype="0" fill="hold" grpId="0" nodeType="withEffect">
                                  <p:stCondLst>
                                    <p:cond delay="0"/>
                                  </p:stCondLst>
                                  <p:childTnLst>
                                    <p:set>
                                      <p:cBhvr>
                                        <p:cTn id="238" dur="1" fill="hold">
                                          <p:stCondLst>
                                            <p:cond delay="0"/>
                                          </p:stCondLst>
                                        </p:cTn>
                                        <p:tgtEl>
                                          <p:spTgt spid="95"/>
                                        </p:tgtEl>
                                        <p:attrNameLst>
                                          <p:attrName>style.visibility</p:attrName>
                                        </p:attrNameLst>
                                      </p:cBhvr>
                                      <p:to>
                                        <p:strVal val="visible"/>
                                      </p:to>
                                    </p:set>
                                    <p:animEffect transition="in" filter="fade">
                                      <p:cBhvr>
                                        <p:cTn id="239" dur="1000"/>
                                        <p:tgtEl>
                                          <p:spTgt spid="95"/>
                                        </p:tgtEl>
                                      </p:cBhvr>
                                    </p:animEffect>
                                    <p:anim calcmode="lin" valueType="num">
                                      <p:cBhvr>
                                        <p:cTn id="240" dur="1000" fill="hold"/>
                                        <p:tgtEl>
                                          <p:spTgt spid="95"/>
                                        </p:tgtEl>
                                        <p:attrNameLst>
                                          <p:attrName>ppt_x</p:attrName>
                                        </p:attrNameLst>
                                      </p:cBhvr>
                                      <p:tavLst>
                                        <p:tav tm="0">
                                          <p:val>
                                            <p:strVal val="#ppt_x"/>
                                          </p:val>
                                        </p:tav>
                                        <p:tav tm="100000">
                                          <p:val>
                                            <p:strVal val="#ppt_x"/>
                                          </p:val>
                                        </p:tav>
                                      </p:tavLst>
                                    </p:anim>
                                    <p:anim calcmode="lin" valueType="num">
                                      <p:cBhvr>
                                        <p:cTn id="241" dur="1000" fill="hold"/>
                                        <p:tgtEl>
                                          <p:spTgt spid="95"/>
                                        </p:tgtEl>
                                        <p:attrNameLst>
                                          <p:attrName>ppt_y</p:attrName>
                                        </p:attrNameLst>
                                      </p:cBhvr>
                                      <p:tavLst>
                                        <p:tav tm="0">
                                          <p:val>
                                            <p:strVal val="#ppt_y+.1"/>
                                          </p:val>
                                        </p:tav>
                                        <p:tav tm="100000">
                                          <p:val>
                                            <p:strVal val="#ppt_y"/>
                                          </p:val>
                                        </p:tav>
                                      </p:tavLst>
                                    </p:anim>
                                  </p:childTnLst>
                                </p:cTn>
                              </p:par>
                              <p:par>
                                <p:cTn id="242" presetID="42" presetClass="entr" presetSubtype="0" fill="hold" grpId="0" nodeType="withEffect">
                                  <p:stCondLst>
                                    <p:cond delay="0"/>
                                  </p:stCondLst>
                                  <p:childTnLst>
                                    <p:set>
                                      <p:cBhvr>
                                        <p:cTn id="243" dur="1" fill="hold">
                                          <p:stCondLst>
                                            <p:cond delay="0"/>
                                          </p:stCondLst>
                                        </p:cTn>
                                        <p:tgtEl>
                                          <p:spTgt spid="96"/>
                                        </p:tgtEl>
                                        <p:attrNameLst>
                                          <p:attrName>style.visibility</p:attrName>
                                        </p:attrNameLst>
                                      </p:cBhvr>
                                      <p:to>
                                        <p:strVal val="visible"/>
                                      </p:to>
                                    </p:set>
                                    <p:animEffect transition="in" filter="fade">
                                      <p:cBhvr>
                                        <p:cTn id="244" dur="1000"/>
                                        <p:tgtEl>
                                          <p:spTgt spid="96"/>
                                        </p:tgtEl>
                                      </p:cBhvr>
                                    </p:animEffect>
                                    <p:anim calcmode="lin" valueType="num">
                                      <p:cBhvr>
                                        <p:cTn id="245" dur="1000" fill="hold"/>
                                        <p:tgtEl>
                                          <p:spTgt spid="96"/>
                                        </p:tgtEl>
                                        <p:attrNameLst>
                                          <p:attrName>ppt_x</p:attrName>
                                        </p:attrNameLst>
                                      </p:cBhvr>
                                      <p:tavLst>
                                        <p:tav tm="0">
                                          <p:val>
                                            <p:strVal val="#ppt_x"/>
                                          </p:val>
                                        </p:tav>
                                        <p:tav tm="100000">
                                          <p:val>
                                            <p:strVal val="#ppt_x"/>
                                          </p:val>
                                        </p:tav>
                                      </p:tavLst>
                                    </p:anim>
                                    <p:anim calcmode="lin" valueType="num">
                                      <p:cBhvr>
                                        <p:cTn id="246" dur="1000" fill="hold"/>
                                        <p:tgtEl>
                                          <p:spTgt spid="96"/>
                                        </p:tgtEl>
                                        <p:attrNameLst>
                                          <p:attrName>ppt_y</p:attrName>
                                        </p:attrNameLst>
                                      </p:cBhvr>
                                      <p:tavLst>
                                        <p:tav tm="0">
                                          <p:val>
                                            <p:strVal val="#ppt_y+.1"/>
                                          </p:val>
                                        </p:tav>
                                        <p:tav tm="100000">
                                          <p:val>
                                            <p:strVal val="#ppt_y"/>
                                          </p:val>
                                        </p:tav>
                                      </p:tavLst>
                                    </p:anim>
                                  </p:childTnLst>
                                </p:cTn>
                              </p:par>
                              <p:par>
                                <p:cTn id="247" presetID="42" presetClass="entr" presetSubtype="0" fill="hold" grpId="0" nodeType="withEffect">
                                  <p:stCondLst>
                                    <p:cond delay="0"/>
                                  </p:stCondLst>
                                  <p:childTnLst>
                                    <p:set>
                                      <p:cBhvr>
                                        <p:cTn id="248" dur="1" fill="hold">
                                          <p:stCondLst>
                                            <p:cond delay="0"/>
                                          </p:stCondLst>
                                        </p:cTn>
                                        <p:tgtEl>
                                          <p:spTgt spid="97"/>
                                        </p:tgtEl>
                                        <p:attrNameLst>
                                          <p:attrName>style.visibility</p:attrName>
                                        </p:attrNameLst>
                                      </p:cBhvr>
                                      <p:to>
                                        <p:strVal val="visible"/>
                                      </p:to>
                                    </p:set>
                                    <p:animEffect transition="in" filter="fade">
                                      <p:cBhvr>
                                        <p:cTn id="249" dur="1000"/>
                                        <p:tgtEl>
                                          <p:spTgt spid="97"/>
                                        </p:tgtEl>
                                      </p:cBhvr>
                                    </p:animEffect>
                                    <p:anim calcmode="lin" valueType="num">
                                      <p:cBhvr>
                                        <p:cTn id="250" dur="1000" fill="hold"/>
                                        <p:tgtEl>
                                          <p:spTgt spid="97"/>
                                        </p:tgtEl>
                                        <p:attrNameLst>
                                          <p:attrName>ppt_x</p:attrName>
                                        </p:attrNameLst>
                                      </p:cBhvr>
                                      <p:tavLst>
                                        <p:tav tm="0">
                                          <p:val>
                                            <p:strVal val="#ppt_x"/>
                                          </p:val>
                                        </p:tav>
                                        <p:tav tm="100000">
                                          <p:val>
                                            <p:strVal val="#ppt_x"/>
                                          </p:val>
                                        </p:tav>
                                      </p:tavLst>
                                    </p:anim>
                                    <p:anim calcmode="lin" valueType="num">
                                      <p:cBhvr>
                                        <p:cTn id="251" dur="1000" fill="hold"/>
                                        <p:tgtEl>
                                          <p:spTgt spid="97"/>
                                        </p:tgtEl>
                                        <p:attrNameLst>
                                          <p:attrName>ppt_y</p:attrName>
                                        </p:attrNameLst>
                                      </p:cBhvr>
                                      <p:tavLst>
                                        <p:tav tm="0">
                                          <p:val>
                                            <p:strVal val="#ppt_y+.1"/>
                                          </p:val>
                                        </p:tav>
                                        <p:tav tm="100000">
                                          <p:val>
                                            <p:strVal val="#ppt_y"/>
                                          </p:val>
                                        </p:tav>
                                      </p:tavLst>
                                    </p:anim>
                                  </p:childTnLst>
                                </p:cTn>
                              </p:par>
                              <p:par>
                                <p:cTn id="252" presetID="42" presetClass="entr" presetSubtype="0" fill="hold" grpId="0" nodeType="withEffect">
                                  <p:stCondLst>
                                    <p:cond delay="0"/>
                                  </p:stCondLst>
                                  <p:childTnLst>
                                    <p:set>
                                      <p:cBhvr>
                                        <p:cTn id="253" dur="1" fill="hold">
                                          <p:stCondLst>
                                            <p:cond delay="0"/>
                                          </p:stCondLst>
                                        </p:cTn>
                                        <p:tgtEl>
                                          <p:spTgt spid="98"/>
                                        </p:tgtEl>
                                        <p:attrNameLst>
                                          <p:attrName>style.visibility</p:attrName>
                                        </p:attrNameLst>
                                      </p:cBhvr>
                                      <p:to>
                                        <p:strVal val="visible"/>
                                      </p:to>
                                    </p:set>
                                    <p:animEffect transition="in" filter="fade">
                                      <p:cBhvr>
                                        <p:cTn id="254" dur="1000"/>
                                        <p:tgtEl>
                                          <p:spTgt spid="98"/>
                                        </p:tgtEl>
                                      </p:cBhvr>
                                    </p:animEffect>
                                    <p:anim calcmode="lin" valueType="num">
                                      <p:cBhvr>
                                        <p:cTn id="255" dur="1000" fill="hold"/>
                                        <p:tgtEl>
                                          <p:spTgt spid="98"/>
                                        </p:tgtEl>
                                        <p:attrNameLst>
                                          <p:attrName>ppt_x</p:attrName>
                                        </p:attrNameLst>
                                      </p:cBhvr>
                                      <p:tavLst>
                                        <p:tav tm="0">
                                          <p:val>
                                            <p:strVal val="#ppt_x"/>
                                          </p:val>
                                        </p:tav>
                                        <p:tav tm="100000">
                                          <p:val>
                                            <p:strVal val="#ppt_x"/>
                                          </p:val>
                                        </p:tav>
                                      </p:tavLst>
                                    </p:anim>
                                    <p:anim calcmode="lin" valueType="num">
                                      <p:cBhvr>
                                        <p:cTn id="256" dur="1000" fill="hold"/>
                                        <p:tgtEl>
                                          <p:spTgt spid="98"/>
                                        </p:tgtEl>
                                        <p:attrNameLst>
                                          <p:attrName>ppt_y</p:attrName>
                                        </p:attrNameLst>
                                      </p:cBhvr>
                                      <p:tavLst>
                                        <p:tav tm="0">
                                          <p:val>
                                            <p:strVal val="#ppt_y+.1"/>
                                          </p:val>
                                        </p:tav>
                                        <p:tav tm="100000">
                                          <p:val>
                                            <p:strVal val="#ppt_y"/>
                                          </p:val>
                                        </p:tav>
                                      </p:tavLst>
                                    </p:anim>
                                  </p:childTnLst>
                                </p:cTn>
                              </p:par>
                              <p:par>
                                <p:cTn id="257" presetID="42" presetClass="entr" presetSubtype="0" fill="hold" grpId="0" nodeType="withEffect">
                                  <p:stCondLst>
                                    <p:cond delay="0"/>
                                  </p:stCondLst>
                                  <p:childTnLst>
                                    <p:set>
                                      <p:cBhvr>
                                        <p:cTn id="258" dur="1" fill="hold">
                                          <p:stCondLst>
                                            <p:cond delay="0"/>
                                          </p:stCondLst>
                                        </p:cTn>
                                        <p:tgtEl>
                                          <p:spTgt spid="99"/>
                                        </p:tgtEl>
                                        <p:attrNameLst>
                                          <p:attrName>style.visibility</p:attrName>
                                        </p:attrNameLst>
                                      </p:cBhvr>
                                      <p:to>
                                        <p:strVal val="visible"/>
                                      </p:to>
                                    </p:set>
                                    <p:animEffect transition="in" filter="fade">
                                      <p:cBhvr>
                                        <p:cTn id="259" dur="1000"/>
                                        <p:tgtEl>
                                          <p:spTgt spid="99"/>
                                        </p:tgtEl>
                                      </p:cBhvr>
                                    </p:animEffect>
                                    <p:anim calcmode="lin" valueType="num">
                                      <p:cBhvr>
                                        <p:cTn id="260" dur="1000" fill="hold"/>
                                        <p:tgtEl>
                                          <p:spTgt spid="99"/>
                                        </p:tgtEl>
                                        <p:attrNameLst>
                                          <p:attrName>ppt_x</p:attrName>
                                        </p:attrNameLst>
                                      </p:cBhvr>
                                      <p:tavLst>
                                        <p:tav tm="0">
                                          <p:val>
                                            <p:strVal val="#ppt_x"/>
                                          </p:val>
                                        </p:tav>
                                        <p:tav tm="100000">
                                          <p:val>
                                            <p:strVal val="#ppt_x"/>
                                          </p:val>
                                        </p:tav>
                                      </p:tavLst>
                                    </p:anim>
                                    <p:anim calcmode="lin" valueType="num">
                                      <p:cBhvr>
                                        <p:cTn id="261" dur="1000" fill="hold"/>
                                        <p:tgtEl>
                                          <p:spTgt spid="99"/>
                                        </p:tgtEl>
                                        <p:attrNameLst>
                                          <p:attrName>ppt_y</p:attrName>
                                        </p:attrNameLst>
                                      </p:cBhvr>
                                      <p:tavLst>
                                        <p:tav tm="0">
                                          <p:val>
                                            <p:strVal val="#ppt_y+.1"/>
                                          </p:val>
                                        </p:tav>
                                        <p:tav tm="100000">
                                          <p:val>
                                            <p:strVal val="#ppt_y"/>
                                          </p:val>
                                        </p:tav>
                                      </p:tavLst>
                                    </p:anim>
                                  </p:childTnLst>
                                </p:cTn>
                              </p:par>
                              <p:par>
                                <p:cTn id="262" presetID="42" presetClass="entr" presetSubtype="0" fill="hold" grpId="0" nodeType="withEffect">
                                  <p:stCondLst>
                                    <p:cond delay="0"/>
                                  </p:stCondLst>
                                  <p:childTnLst>
                                    <p:set>
                                      <p:cBhvr>
                                        <p:cTn id="263" dur="1" fill="hold">
                                          <p:stCondLst>
                                            <p:cond delay="0"/>
                                          </p:stCondLst>
                                        </p:cTn>
                                        <p:tgtEl>
                                          <p:spTgt spid="100"/>
                                        </p:tgtEl>
                                        <p:attrNameLst>
                                          <p:attrName>style.visibility</p:attrName>
                                        </p:attrNameLst>
                                      </p:cBhvr>
                                      <p:to>
                                        <p:strVal val="visible"/>
                                      </p:to>
                                    </p:set>
                                    <p:animEffect transition="in" filter="fade">
                                      <p:cBhvr>
                                        <p:cTn id="264" dur="1000"/>
                                        <p:tgtEl>
                                          <p:spTgt spid="100"/>
                                        </p:tgtEl>
                                      </p:cBhvr>
                                    </p:animEffect>
                                    <p:anim calcmode="lin" valueType="num">
                                      <p:cBhvr>
                                        <p:cTn id="265" dur="1000" fill="hold"/>
                                        <p:tgtEl>
                                          <p:spTgt spid="100"/>
                                        </p:tgtEl>
                                        <p:attrNameLst>
                                          <p:attrName>ppt_x</p:attrName>
                                        </p:attrNameLst>
                                      </p:cBhvr>
                                      <p:tavLst>
                                        <p:tav tm="0">
                                          <p:val>
                                            <p:strVal val="#ppt_x"/>
                                          </p:val>
                                        </p:tav>
                                        <p:tav tm="100000">
                                          <p:val>
                                            <p:strVal val="#ppt_x"/>
                                          </p:val>
                                        </p:tav>
                                      </p:tavLst>
                                    </p:anim>
                                    <p:anim calcmode="lin" valueType="num">
                                      <p:cBhvr>
                                        <p:cTn id="266" dur="1000" fill="hold"/>
                                        <p:tgtEl>
                                          <p:spTgt spid="100"/>
                                        </p:tgtEl>
                                        <p:attrNameLst>
                                          <p:attrName>ppt_y</p:attrName>
                                        </p:attrNameLst>
                                      </p:cBhvr>
                                      <p:tavLst>
                                        <p:tav tm="0">
                                          <p:val>
                                            <p:strVal val="#ppt_y+.1"/>
                                          </p:val>
                                        </p:tav>
                                        <p:tav tm="100000">
                                          <p:val>
                                            <p:strVal val="#ppt_y"/>
                                          </p:val>
                                        </p:tav>
                                      </p:tavLst>
                                    </p:anim>
                                  </p:childTnLst>
                                </p:cTn>
                              </p:par>
                              <p:par>
                                <p:cTn id="267" presetID="42" presetClass="entr" presetSubtype="0" fill="hold" grpId="0" nodeType="withEffect">
                                  <p:stCondLst>
                                    <p:cond delay="0"/>
                                  </p:stCondLst>
                                  <p:childTnLst>
                                    <p:set>
                                      <p:cBhvr>
                                        <p:cTn id="268" dur="1" fill="hold">
                                          <p:stCondLst>
                                            <p:cond delay="0"/>
                                          </p:stCondLst>
                                        </p:cTn>
                                        <p:tgtEl>
                                          <p:spTgt spid="101"/>
                                        </p:tgtEl>
                                        <p:attrNameLst>
                                          <p:attrName>style.visibility</p:attrName>
                                        </p:attrNameLst>
                                      </p:cBhvr>
                                      <p:to>
                                        <p:strVal val="visible"/>
                                      </p:to>
                                    </p:set>
                                    <p:animEffect transition="in" filter="fade">
                                      <p:cBhvr>
                                        <p:cTn id="269" dur="1000"/>
                                        <p:tgtEl>
                                          <p:spTgt spid="101"/>
                                        </p:tgtEl>
                                      </p:cBhvr>
                                    </p:animEffect>
                                    <p:anim calcmode="lin" valueType="num">
                                      <p:cBhvr>
                                        <p:cTn id="270" dur="1000" fill="hold"/>
                                        <p:tgtEl>
                                          <p:spTgt spid="101"/>
                                        </p:tgtEl>
                                        <p:attrNameLst>
                                          <p:attrName>ppt_x</p:attrName>
                                        </p:attrNameLst>
                                      </p:cBhvr>
                                      <p:tavLst>
                                        <p:tav tm="0">
                                          <p:val>
                                            <p:strVal val="#ppt_x"/>
                                          </p:val>
                                        </p:tav>
                                        <p:tav tm="100000">
                                          <p:val>
                                            <p:strVal val="#ppt_x"/>
                                          </p:val>
                                        </p:tav>
                                      </p:tavLst>
                                    </p:anim>
                                    <p:anim calcmode="lin" valueType="num">
                                      <p:cBhvr>
                                        <p:cTn id="271" dur="1000" fill="hold"/>
                                        <p:tgtEl>
                                          <p:spTgt spid="101"/>
                                        </p:tgtEl>
                                        <p:attrNameLst>
                                          <p:attrName>ppt_y</p:attrName>
                                        </p:attrNameLst>
                                      </p:cBhvr>
                                      <p:tavLst>
                                        <p:tav tm="0">
                                          <p:val>
                                            <p:strVal val="#ppt_y+.1"/>
                                          </p:val>
                                        </p:tav>
                                        <p:tav tm="100000">
                                          <p:val>
                                            <p:strVal val="#ppt_y"/>
                                          </p:val>
                                        </p:tav>
                                      </p:tavLst>
                                    </p:anim>
                                  </p:childTnLst>
                                </p:cTn>
                              </p:par>
                              <p:par>
                                <p:cTn id="272" presetID="42" presetClass="entr" presetSubtype="0" fill="hold" grpId="0" nodeType="withEffect">
                                  <p:stCondLst>
                                    <p:cond delay="0"/>
                                  </p:stCondLst>
                                  <p:childTnLst>
                                    <p:set>
                                      <p:cBhvr>
                                        <p:cTn id="273" dur="1" fill="hold">
                                          <p:stCondLst>
                                            <p:cond delay="0"/>
                                          </p:stCondLst>
                                        </p:cTn>
                                        <p:tgtEl>
                                          <p:spTgt spid="102"/>
                                        </p:tgtEl>
                                        <p:attrNameLst>
                                          <p:attrName>style.visibility</p:attrName>
                                        </p:attrNameLst>
                                      </p:cBhvr>
                                      <p:to>
                                        <p:strVal val="visible"/>
                                      </p:to>
                                    </p:set>
                                    <p:animEffect transition="in" filter="fade">
                                      <p:cBhvr>
                                        <p:cTn id="274" dur="1000"/>
                                        <p:tgtEl>
                                          <p:spTgt spid="102"/>
                                        </p:tgtEl>
                                      </p:cBhvr>
                                    </p:animEffect>
                                    <p:anim calcmode="lin" valueType="num">
                                      <p:cBhvr>
                                        <p:cTn id="275" dur="1000" fill="hold"/>
                                        <p:tgtEl>
                                          <p:spTgt spid="102"/>
                                        </p:tgtEl>
                                        <p:attrNameLst>
                                          <p:attrName>ppt_x</p:attrName>
                                        </p:attrNameLst>
                                      </p:cBhvr>
                                      <p:tavLst>
                                        <p:tav tm="0">
                                          <p:val>
                                            <p:strVal val="#ppt_x"/>
                                          </p:val>
                                        </p:tav>
                                        <p:tav tm="100000">
                                          <p:val>
                                            <p:strVal val="#ppt_x"/>
                                          </p:val>
                                        </p:tav>
                                      </p:tavLst>
                                    </p:anim>
                                    <p:anim calcmode="lin" valueType="num">
                                      <p:cBhvr>
                                        <p:cTn id="276" dur="1000" fill="hold"/>
                                        <p:tgtEl>
                                          <p:spTgt spid="102"/>
                                        </p:tgtEl>
                                        <p:attrNameLst>
                                          <p:attrName>ppt_y</p:attrName>
                                        </p:attrNameLst>
                                      </p:cBhvr>
                                      <p:tavLst>
                                        <p:tav tm="0">
                                          <p:val>
                                            <p:strVal val="#ppt_y+.1"/>
                                          </p:val>
                                        </p:tav>
                                        <p:tav tm="100000">
                                          <p:val>
                                            <p:strVal val="#ppt_y"/>
                                          </p:val>
                                        </p:tav>
                                      </p:tavLst>
                                    </p:anim>
                                  </p:childTnLst>
                                </p:cTn>
                              </p:par>
                              <p:par>
                                <p:cTn id="277" presetID="42" presetClass="entr" presetSubtype="0" fill="hold" grpId="0" nodeType="withEffect">
                                  <p:stCondLst>
                                    <p:cond delay="0"/>
                                  </p:stCondLst>
                                  <p:childTnLst>
                                    <p:set>
                                      <p:cBhvr>
                                        <p:cTn id="278" dur="1" fill="hold">
                                          <p:stCondLst>
                                            <p:cond delay="0"/>
                                          </p:stCondLst>
                                        </p:cTn>
                                        <p:tgtEl>
                                          <p:spTgt spid="103"/>
                                        </p:tgtEl>
                                        <p:attrNameLst>
                                          <p:attrName>style.visibility</p:attrName>
                                        </p:attrNameLst>
                                      </p:cBhvr>
                                      <p:to>
                                        <p:strVal val="visible"/>
                                      </p:to>
                                    </p:set>
                                    <p:animEffect transition="in" filter="fade">
                                      <p:cBhvr>
                                        <p:cTn id="279" dur="1000"/>
                                        <p:tgtEl>
                                          <p:spTgt spid="103"/>
                                        </p:tgtEl>
                                      </p:cBhvr>
                                    </p:animEffect>
                                    <p:anim calcmode="lin" valueType="num">
                                      <p:cBhvr>
                                        <p:cTn id="280" dur="1000" fill="hold"/>
                                        <p:tgtEl>
                                          <p:spTgt spid="103"/>
                                        </p:tgtEl>
                                        <p:attrNameLst>
                                          <p:attrName>ppt_x</p:attrName>
                                        </p:attrNameLst>
                                      </p:cBhvr>
                                      <p:tavLst>
                                        <p:tav tm="0">
                                          <p:val>
                                            <p:strVal val="#ppt_x"/>
                                          </p:val>
                                        </p:tav>
                                        <p:tav tm="100000">
                                          <p:val>
                                            <p:strVal val="#ppt_x"/>
                                          </p:val>
                                        </p:tav>
                                      </p:tavLst>
                                    </p:anim>
                                    <p:anim calcmode="lin" valueType="num">
                                      <p:cBhvr>
                                        <p:cTn id="281" dur="1000" fill="hold"/>
                                        <p:tgtEl>
                                          <p:spTgt spid="103"/>
                                        </p:tgtEl>
                                        <p:attrNameLst>
                                          <p:attrName>ppt_y</p:attrName>
                                        </p:attrNameLst>
                                      </p:cBhvr>
                                      <p:tavLst>
                                        <p:tav tm="0">
                                          <p:val>
                                            <p:strVal val="#ppt_y+.1"/>
                                          </p:val>
                                        </p:tav>
                                        <p:tav tm="100000">
                                          <p:val>
                                            <p:strVal val="#ppt_y"/>
                                          </p:val>
                                        </p:tav>
                                      </p:tavLst>
                                    </p:anim>
                                  </p:childTnLst>
                                </p:cTn>
                              </p:par>
                              <p:par>
                                <p:cTn id="282" presetID="42" presetClass="entr" presetSubtype="0" fill="hold" grpId="0" nodeType="withEffect">
                                  <p:stCondLst>
                                    <p:cond delay="0"/>
                                  </p:stCondLst>
                                  <p:childTnLst>
                                    <p:set>
                                      <p:cBhvr>
                                        <p:cTn id="283" dur="1" fill="hold">
                                          <p:stCondLst>
                                            <p:cond delay="0"/>
                                          </p:stCondLst>
                                        </p:cTn>
                                        <p:tgtEl>
                                          <p:spTgt spid="104"/>
                                        </p:tgtEl>
                                        <p:attrNameLst>
                                          <p:attrName>style.visibility</p:attrName>
                                        </p:attrNameLst>
                                      </p:cBhvr>
                                      <p:to>
                                        <p:strVal val="visible"/>
                                      </p:to>
                                    </p:set>
                                    <p:animEffect transition="in" filter="fade">
                                      <p:cBhvr>
                                        <p:cTn id="284" dur="1000"/>
                                        <p:tgtEl>
                                          <p:spTgt spid="104"/>
                                        </p:tgtEl>
                                      </p:cBhvr>
                                    </p:animEffect>
                                    <p:anim calcmode="lin" valueType="num">
                                      <p:cBhvr>
                                        <p:cTn id="285" dur="1000" fill="hold"/>
                                        <p:tgtEl>
                                          <p:spTgt spid="104"/>
                                        </p:tgtEl>
                                        <p:attrNameLst>
                                          <p:attrName>ppt_x</p:attrName>
                                        </p:attrNameLst>
                                      </p:cBhvr>
                                      <p:tavLst>
                                        <p:tav tm="0">
                                          <p:val>
                                            <p:strVal val="#ppt_x"/>
                                          </p:val>
                                        </p:tav>
                                        <p:tav tm="100000">
                                          <p:val>
                                            <p:strVal val="#ppt_x"/>
                                          </p:val>
                                        </p:tav>
                                      </p:tavLst>
                                    </p:anim>
                                    <p:anim calcmode="lin" valueType="num">
                                      <p:cBhvr>
                                        <p:cTn id="286" dur="1000" fill="hold"/>
                                        <p:tgtEl>
                                          <p:spTgt spid="104"/>
                                        </p:tgtEl>
                                        <p:attrNameLst>
                                          <p:attrName>ppt_y</p:attrName>
                                        </p:attrNameLst>
                                      </p:cBhvr>
                                      <p:tavLst>
                                        <p:tav tm="0">
                                          <p:val>
                                            <p:strVal val="#ppt_y+.1"/>
                                          </p:val>
                                        </p:tav>
                                        <p:tav tm="100000">
                                          <p:val>
                                            <p:strVal val="#ppt_y"/>
                                          </p:val>
                                        </p:tav>
                                      </p:tavLst>
                                    </p:anim>
                                  </p:childTnLst>
                                </p:cTn>
                              </p:par>
                              <p:par>
                                <p:cTn id="287" presetID="42" presetClass="entr" presetSubtype="0" fill="hold" grpId="0" nodeType="withEffect">
                                  <p:stCondLst>
                                    <p:cond delay="0"/>
                                  </p:stCondLst>
                                  <p:childTnLst>
                                    <p:set>
                                      <p:cBhvr>
                                        <p:cTn id="288" dur="1" fill="hold">
                                          <p:stCondLst>
                                            <p:cond delay="0"/>
                                          </p:stCondLst>
                                        </p:cTn>
                                        <p:tgtEl>
                                          <p:spTgt spid="105"/>
                                        </p:tgtEl>
                                        <p:attrNameLst>
                                          <p:attrName>style.visibility</p:attrName>
                                        </p:attrNameLst>
                                      </p:cBhvr>
                                      <p:to>
                                        <p:strVal val="visible"/>
                                      </p:to>
                                    </p:set>
                                    <p:animEffect transition="in" filter="fade">
                                      <p:cBhvr>
                                        <p:cTn id="289" dur="1000"/>
                                        <p:tgtEl>
                                          <p:spTgt spid="105"/>
                                        </p:tgtEl>
                                      </p:cBhvr>
                                    </p:animEffect>
                                    <p:anim calcmode="lin" valueType="num">
                                      <p:cBhvr>
                                        <p:cTn id="290" dur="1000" fill="hold"/>
                                        <p:tgtEl>
                                          <p:spTgt spid="105"/>
                                        </p:tgtEl>
                                        <p:attrNameLst>
                                          <p:attrName>ppt_x</p:attrName>
                                        </p:attrNameLst>
                                      </p:cBhvr>
                                      <p:tavLst>
                                        <p:tav tm="0">
                                          <p:val>
                                            <p:strVal val="#ppt_x"/>
                                          </p:val>
                                        </p:tav>
                                        <p:tav tm="100000">
                                          <p:val>
                                            <p:strVal val="#ppt_x"/>
                                          </p:val>
                                        </p:tav>
                                      </p:tavLst>
                                    </p:anim>
                                    <p:anim calcmode="lin" valueType="num">
                                      <p:cBhvr>
                                        <p:cTn id="291" dur="1000" fill="hold"/>
                                        <p:tgtEl>
                                          <p:spTgt spid="105"/>
                                        </p:tgtEl>
                                        <p:attrNameLst>
                                          <p:attrName>ppt_y</p:attrName>
                                        </p:attrNameLst>
                                      </p:cBhvr>
                                      <p:tavLst>
                                        <p:tav tm="0">
                                          <p:val>
                                            <p:strVal val="#ppt_y+.1"/>
                                          </p:val>
                                        </p:tav>
                                        <p:tav tm="100000">
                                          <p:val>
                                            <p:strVal val="#ppt_y"/>
                                          </p:val>
                                        </p:tav>
                                      </p:tavLst>
                                    </p:anim>
                                  </p:childTnLst>
                                </p:cTn>
                              </p:par>
                              <p:par>
                                <p:cTn id="292" presetID="42" presetClass="entr" presetSubtype="0" fill="hold" grpId="0" nodeType="withEffect">
                                  <p:stCondLst>
                                    <p:cond delay="0"/>
                                  </p:stCondLst>
                                  <p:childTnLst>
                                    <p:set>
                                      <p:cBhvr>
                                        <p:cTn id="293" dur="1" fill="hold">
                                          <p:stCondLst>
                                            <p:cond delay="0"/>
                                          </p:stCondLst>
                                        </p:cTn>
                                        <p:tgtEl>
                                          <p:spTgt spid="106"/>
                                        </p:tgtEl>
                                        <p:attrNameLst>
                                          <p:attrName>style.visibility</p:attrName>
                                        </p:attrNameLst>
                                      </p:cBhvr>
                                      <p:to>
                                        <p:strVal val="visible"/>
                                      </p:to>
                                    </p:set>
                                    <p:animEffect transition="in" filter="fade">
                                      <p:cBhvr>
                                        <p:cTn id="294" dur="1000"/>
                                        <p:tgtEl>
                                          <p:spTgt spid="106"/>
                                        </p:tgtEl>
                                      </p:cBhvr>
                                    </p:animEffect>
                                    <p:anim calcmode="lin" valueType="num">
                                      <p:cBhvr>
                                        <p:cTn id="295" dur="1000" fill="hold"/>
                                        <p:tgtEl>
                                          <p:spTgt spid="106"/>
                                        </p:tgtEl>
                                        <p:attrNameLst>
                                          <p:attrName>ppt_x</p:attrName>
                                        </p:attrNameLst>
                                      </p:cBhvr>
                                      <p:tavLst>
                                        <p:tav tm="0">
                                          <p:val>
                                            <p:strVal val="#ppt_x"/>
                                          </p:val>
                                        </p:tav>
                                        <p:tav tm="100000">
                                          <p:val>
                                            <p:strVal val="#ppt_x"/>
                                          </p:val>
                                        </p:tav>
                                      </p:tavLst>
                                    </p:anim>
                                    <p:anim calcmode="lin" valueType="num">
                                      <p:cBhvr>
                                        <p:cTn id="296" dur="1000" fill="hold"/>
                                        <p:tgtEl>
                                          <p:spTgt spid="106"/>
                                        </p:tgtEl>
                                        <p:attrNameLst>
                                          <p:attrName>ppt_y</p:attrName>
                                        </p:attrNameLst>
                                      </p:cBhvr>
                                      <p:tavLst>
                                        <p:tav tm="0">
                                          <p:val>
                                            <p:strVal val="#ppt_y+.1"/>
                                          </p:val>
                                        </p:tav>
                                        <p:tav tm="100000">
                                          <p:val>
                                            <p:strVal val="#ppt_y"/>
                                          </p:val>
                                        </p:tav>
                                      </p:tavLst>
                                    </p:anim>
                                  </p:childTnLst>
                                </p:cTn>
                              </p:par>
                              <p:par>
                                <p:cTn id="297" presetID="42" presetClass="entr" presetSubtype="0" fill="hold" grpId="0" nodeType="withEffect">
                                  <p:stCondLst>
                                    <p:cond delay="0"/>
                                  </p:stCondLst>
                                  <p:childTnLst>
                                    <p:set>
                                      <p:cBhvr>
                                        <p:cTn id="298" dur="1" fill="hold">
                                          <p:stCondLst>
                                            <p:cond delay="0"/>
                                          </p:stCondLst>
                                        </p:cTn>
                                        <p:tgtEl>
                                          <p:spTgt spid="107"/>
                                        </p:tgtEl>
                                        <p:attrNameLst>
                                          <p:attrName>style.visibility</p:attrName>
                                        </p:attrNameLst>
                                      </p:cBhvr>
                                      <p:to>
                                        <p:strVal val="visible"/>
                                      </p:to>
                                    </p:set>
                                    <p:animEffect transition="in" filter="fade">
                                      <p:cBhvr>
                                        <p:cTn id="299" dur="1000"/>
                                        <p:tgtEl>
                                          <p:spTgt spid="107"/>
                                        </p:tgtEl>
                                      </p:cBhvr>
                                    </p:animEffect>
                                    <p:anim calcmode="lin" valueType="num">
                                      <p:cBhvr>
                                        <p:cTn id="300" dur="1000" fill="hold"/>
                                        <p:tgtEl>
                                          <p:spTgt spid="107"/>
                                        </p:tgtEl>
                                        <p:attrNameLst>
                                          <p:attrName>ppt_x</p:attrName>
                                        </p:attrNameLst>
                                      </p:cBhvr>
                                      <p:tavLst>
                                        <p:tav tm="0">
                                          <p:val>
                                            <p:strVal val="#ppt_x"/>
                                          </p:val>
                                        </p:tav>
                                        <p:tav tm="100000">
                                          <p:val>
                                            <p:strVal val="#ppt_x"/>
                                          </p:val>
                                        </p:tav>
                                      </p:tavLst>
                                    </p:anim>
                                    <p:anim calcmode="lin" valueType="num">
                                      <p:cBhvr>
                                        <p:cTn id="301" dur="1000" fill="hold"/>
                                        <p:tgtEl>
                                          <p:spTgt spid="107"/>
                                        </p:tgtEl>
                                        <p:attrNameLst>
                                          <p:attrName>ppt_y</p:attrName>
                                        </p:attrNameLst>
                                      </p:cBhvr>
                                      <p:tavLst>
                                        <p:tav tm="0">
                                          <p:val>
                                            <p:strVal val="#ppt_y+.1"/>
                                          </p:val>
                                        </p:tav>
                                        <p:tav tm="100000">
                                          <p:val>
                                            <p:strVal val="#ppt_y"/>
                                          </p:val>
                                        </p:tav>
                                      </p:tavLst>
                                    </p:anim>
                                  </p:childTnLst>
                                </p:cTn>
                              </p:par>
                              <p:par>
                                <p:cTn id="302" presetID="42" presetClass="entr" presetSubtype="0" fill="hold" grpId="0" nodeType="withEffect">
                                  <p:stCondLst>
                                    <p:cond delay="0"/>
                                  </p:stCondLst>
                                  <p:childTnLst>
                                    <p:set>
                                      <p:cBhvr>
                                        <p:cTn id="303" dur="1" fill="hold">
                                          <p:stCondLst>
                                            <p:cond delay="0"/>
                                          </p:stCondLst>
                                        </p:cTn>
                                        <p:tgtEl>
                                          <p:spTgt spid="108"/>
                                        </p:tgtEl>
                                        <p:attrNameLst>
                                          <p:attrName>style.visibility</p:attrName>
                                        </p:attrNameLst>
                                      </p:cBhvr>
                                      <p:to>
                                        <p:strVal val="visible"/>
                                      </p:to>
                                    </p:set>
                                    <p:animEffect transition="in" filter="fade">
                                      <p:cBhvr>
                                        <p:cTn id="304" dur="1000"/>
                                        <p:tgtEl>
                                          <p:spTgt spid="108"/>
                                        </p:tgtEl>
                                      </p:cBhvr>
                                    </p:animEffect>
                                    <p:anim calcmode="lin" valueType="num">
                                      <p:cBhvr>
                                        <p:cTn id="305" dur="1000" fill="hold"/>
                                        <p:tgtEl>
                                          <p:spTgt spid="108"/>
                                        </p:tgtEl>
                                        <p:attrNameLst>
                                          <p:attrName>ppt_x</p:attrName>
                                        </p:attrNameLst>
                                      </p:cBhvr>
                                      <p:tavLst>
                                        <p:tav tm="0">
                                          <p:val>
                                            <p:strVal val="#ppt_x"/>
                                          </p:val>
                                        </p:tav>
                                        <p:tav tm="100000">
                                          <p:val>
                                            <p:strVal val="#ppt_x"/>
                                          </p:val>
                                        </p:tav>
                                      </p:tavLst>
                                    </p:anim>
                                    <p:anim calcmode="lin" valueType="num">
                                      <p:cBhvr>
                                        <p:cTn id="306" dur="1000" fill="hold"/>
                                        <p:tgtEl>
                                          <p:spTgt spid="108"/>
                                        </p:tgtEl>
                                        <p:attrNameLst>
                                          <p:attrName>ppt_y</p:attrName>
                                        </p:attrNameLst>
                                      </p:cBhvr>
                                      <p:tavLst>
                                        <p:tav tm="0">
                                          <p:val>
                                            <p:strVal val="#ppt_y+.1"/>
                                          </p:val>
                                        </p:tav>
                                        <p:tav tm="100000">
                                          <p:val>
                                            <p:strVal val="#ppt_y"/>
                                          </p:val>
                                        </p:tav>
                                      </p:tavLst>
                                    </p:anim>
                                  </p:childTnLst>
                                </p:cTn>
                              </p:par>
                              <p:par>
                                <p:cTn id="307" presetID="42" presetClass="entr" presetSubtype="0" fill="hold" grpId="0" nodeType="withEffect">
                                  <p:stCondLst>
                                    <p:cond delay="0"/>
                                  </p:stCondLst>
                                  <p:childTnLst>
                                    <p:set>
                                      <p:cBhvr>
                                        <p:cTn id="308" dur="1" fill="hold">
                                          <p:stCondLst>
                                            <p:cond delay="0"/>
                                          </p:stCondLst>
                                        </p:cTn>
                                        <p:tgtEl>
                                          <p:spTgt spid="109"/>
                                        </p:tgtEl>
                                        <p:attrNameLst>
                                          <p:attrName>style.visibility</p:attrName>
                                        </p:attrNameLst>
                                      </p:cBhvr>
                                      <p:to>
                                        <p:strVal val="visible"/>
                                      </p:to>
                                    </p:set>
                                    <p:animEffect transition="in" filter="fade">
                                      <p:cBhvr>
                                        <p:cTn id="309" dur="1000"/>
                                        <p:tgtEl>
                                          <p:spTgt spid="109"/>
                                        </p:tgtEl>
                                      </p:cBhvr>
                                    </p:animEffect>
                                    <p:anim calcmode="lin" valueType="num">
                                      <p:cBhvr>
                                        <p:cTn id="310" dur="1000" fill="hold"/>
                                        <p:tgtEl>
                                          <p:spTgt spid="109"/>
                                        </p:tgtEl>
                                        <p:attrNameLst>
                                          <p:attrName>ppt_x</p:attrName>
                                        </p:attrNameLst>
                                      </p:cBhvr>
                                      <p:tavLst>
                                        <p:tav tm="0">
                                          <p:val>
                                            <p:strVal val="#ppt_x"/>
                                          </p:val>
                                        </p:tav>
                                        <p:tav tm="100000">
                                          <p:val>
                                            <p:strVal val="#ppt_x"/>
                                          </p:val>
                                        </p:tav>
                                      </p:tavLst>
                                    </p:anim>
                                    <p:anim calcmode="lin" valueType="num">
                                      <p:cBhvr>
                                        <p:cTn id="311" dur="1000" fill="hold"/>
                                        <p:tgtEl>
                                          <p:spTgt spid="109"/>
                                        </p:tgtEl>
                                        <p:attrNameLst>
                                          <p:attrName>ppt_y</p:attrName>
                                        </p:attrNameLst>
                                      </p:cBhvr>
                                      <p:tavLst>
                                        <p:tav tm="0">
                                          <p:val>
                                            <p:strVal val="#ppt_y+.1"/>
                                          </p:val>
                                        </p:tav>
                                        <p:tav tm="100000">
                                          <p:val>
                                            <p:strVal val="#ppt_y"/>
                                          </p:val>
                                        </p:tav>
                                      </p:tavLst>
                                    </p:anim>
                                  </p:childTnLst>
                                </p:cTn>
                              </p:par>
                              <p:par>
                                <p:cTn id="312" presetID="42" presetClass="entr" presetSubtype="0" fill="hold" grpId="0" nodeType="withEffect">
                                  <p:stCondLst>
                                    <p:cond delay="0"/>
                                  </p:stCondLst>
                                  <p:childTnLst>
                                    <p:set>
                                      <p:cBhvr>
                                        <p:cTn id="313" dur="1" fill="hold">
                                          <p:stCondLst>
                                            <p:cond delay="0"/>
                                          </p:stCondLst>
                                        </p:cTn>
                                        <p:tgtEl>
                                          <p:spTgt spid="110"/>
                                        </p:tgtEl>
                                        <p:attrNameLst>
                                          <p:attrName>style.visibility</p:attrName>
                                        </p:attrNameLst>
                                      </p:cBhvr>
                                      <p:to>
                                        <p:strVal val="visible"/>
                                      </p:to>
                                    </p:set>
                                    <p:animEffect transition="in" filter="fade">
                                      <p:cBhvr>
                                        <p:cTn id="314" dur="1000"/>
                                        <p:tgtEl>
                                          <p:spTgt spid="110"/>
                                        </p:tgtEl>
                                      </p:cBhvr>
                                    </p:animEffect>
                                    <p:anim calcmode="lin" valueType="num">
                                      <p:cBhvr>
                                        <p:cTn id="315" dur="1000" fill="hold"/>
                                        <p:tgtEl>
                                          <p:spTgt spid="110"/>
                                        </p:tgtEl>
                                        <p:attrNameLst>
                                          <p:attrName>ppt_x</p:attrName>
                                        </p:attrNameLst>
                                      </p:cBhvr>
                                      <p:tavLst>
                                        <p:tav tm="0">
                                          <p:val>
                                            <p:strVal val="#ppt_x"/>
                                          </p:val>
                                        </p:tav>
                                        <p:tav tm="100000">
                                          <p:val>
                                            <p:strVal val="#ppt_x"/>
                                          </p:val>
                                        </p:tav>
                                      </p:tavLst>
                                    </p:anim>
                                    <p:anim calcmode="lin" valueType="num">
                                      <p:cBhvr>
                                        <p:cTn id="316" dur="1000" fill="hold"/>
                                        <p:tgtEl>
                                          <p:spTgt spid="110"/>
                                        </p:tgtEl>
                                        <p:attrNameLst>
                                          <p:attrName>ppt_y</p:attrName>
                                        </p:attrNameLst>
                                      </p:cBhvr>
                                      <p:tavLst>
                                        <p:tav tm="0">
                                          <p:val>
                                            <p:strVal val="#ppt_y+.1"/>
                                          </p:val>
                                        </p:tav>
                                        <p:tav tm="100000">
                                          <p:val>
                                            <p:strVal val="#ppt_y"/>
                                          </p:val>
                                        </p:tav>
                                      </p:tavLst>
                                    </p:anim>
                                  </p:childTnLst>
                                </p:cTn>
                              </p:par>
                              <p:par>
                                <p:cTn id="317" presetID="42" presetClass="entr" presetSubtype="0" fill="hold" grpId="0" nodeType="withEffect">
                                  <p:stCondLst>
                                    <p:cond delay="0"/>
                                  </p:stCondLst>
                                  <p:childTnLst>
                                    <p:set>
                                      <p:cBhvr>
                                        <p:cTn id="318" dur="1" fill="hold">
                                          <p:stCondLst>
                                            <p:cond delay="0"/>
                                          </p:stCondLst>
                                        </p:cTn>
                                        <p:tgtEl>
                                          <p:spTgt spid="111"/>
                                        </p:tgtEl>
                                        <p:attrNameLst>
                                          <p:attrName>style.visibility</p:attrName>
                                        </p:attrNameLst>
                                      </p:cBhvr>
                                      <p:to>
                                        <p:strVal val="visible"/>
                                      </p:to>
                                    </p:set>
                                    <p:animEffect transition="in" filter="fade">
                                      <p:cBhvr>
                                        <p:cTn id="319" dur="1000"/>
                                        <p:tgtEl>
                                          <p:spTgt spid="111"/>
                                        </p:tgtEl>
                                      </p:cBhvr>
                                    </p:animEffect>
                                    <p:anim calcmode="lin" valueType="num">
                                      <p:cBhvr>
                                        <p:cTn id="320" dur="1000" fill="hold"/>
                                        <p:tgtEl>
                                          <p:spTgt spid="111"/>
                                        </p:tgtEl>
                                        <p:attrNameLst>
                                          <p:attrName>ppt_x</p:attrName>
                                        </p:attrNameLst>
                                      </p:cBhvr>
                                      <p:tavLst>
                                        <p:tav tm="0">
                                          <p:val>
                                            <p:strVal val="#ppt_x"/>
                                          </p:val>
                                        </p:tav>
                                        <p:tav tm="100000">
                                          <p:val>
                                            <p:strVal val="#ppt_x"/>
                                          </p:val>
                                        </p:tav>
                                      </p:tavLst>
                                    </p:anim>
                                    <p:anim calcmode="lin" valueType="num">
                                      <p:cBhvr>
                                        <p:cTn id="321" dur="1000" fill="hold"/>
                                        <p:tgtEl>
                                          <p:spTgt spid="111"/>
                                        </p:tgtEl>
                                        <p:attrNameLst>
                                          <p:attrName>ppt_y</p:attrName>
                                        </p:attrNameLst>
                                      </p:cBhvr>
                                      <p:tavLst>
                                        <p:tav tm="0">
                                          <p:val>
                                            <p:strVal val="#ppt_y+.1"/>
                                          </p:val>
                                        </p:tav>
                                        <p:tav tm="100000">
                                          <p:val>
                                            <p:strVal val="#ppt_y"/>
                                          </p:val>
                                        </p:tav>
                                      </p:tavLst>
                                    </p:anim>
                                  </p:childTnLst>
                                </p:cTn>
                              </p:par>
                              <p:par>
                                <p:cTn id="322" presetID="42" presetClass="entr" presetSubtype="0" fill="hold" nodeType="withEffect">
                                  <p:stCondLst>
                                    <p:cond delay="0"/>
                                  </p:stCondLst>
                                  <p:childTnLst>
                                    <p:set>
                                      <p:cBhvr>
                                        <p:cTn id="323" dur="1" fill="hold">
                                          <p:stCondLst>
                                            <p:cond delay="0"/>
                                          </p:stCondLst>
                                        </p:cTn>
                                        <p:tgtEl>
                                          <p:spTgt spid="388"/>
                                        </p:tgtEl>
                                        <p:attrNameLst>
                                          <p:attrName>style.visibility</p:attrName>
                                        </p:attrNameLst>
                                      </p:cBhvr>
                                      <p:to>
                                        <p:strVal val="visible"/>
                                      </p:to>
                                    </p:set>
                                    <p:animEffect transition="in" filter="fade">
                                      <p:cBhvr>
                                        <p:cTn id="324" dur="1000"/>
                                        <p:tgtEl>
                                          <p:spTgt spid="388"/>
                                        </p:tgtEl>
                                      </p:cBhvr>
                                    </p:animEffect>
                                    <p:anim calcmode="lin" valueType="num">
                                      <p:cBhvr>
                                        <p:cTn id="325" dur="1000" fill="hold"/>
                                        <p:tgtEl>
                                          <p:spTgt spid="388"/>
                                        </p:tgtEl>
                                        <p:attrNameLst>
                                          <p:attrName>ppt_x</p:attrName>
                                        </p:attrNameLst>
                                      </p:cBhvr>
                                      <p:tavLst>
                                        <p:tav tm="0">
                                          <p:val>
                                            <p:strVal val="#ppt_x"/>
                                          </p:val>
                                        </p:tav>
                                        <p:tav tm="100000">
                                          <p:val>
                                            <p:strVal val="#ppt_x"/>
                                          </p:val>
                                        </p:tav>
                                      </p:tavLst>
                                    </p:anim>
                                    <p:anim calcmode="lin" valueType="num">
                                      <p:cBhvr>
                                        <p:cTn id="326" dur="1000" fill="hold"/>
                                        <p:tgtEl>
                                          <p:spTgt spid="388"/>
                                        </p:tgtEl>
                                        <p:attrNameLst>
                                          <p:attrName>ppt_y</p:attrName>
                                        </p:attrNameLst>
                                      </p:cBhvr>
                                      <p:tavLst>
                                        <p:tav tm="0">
                                          <p:val>
                                            <p:strVal val="#ppt_y+.1"/>
                                          </p:val>
                                        </p:tav>
                                        <p:tav tm="100000">
                                          <p:val>
                                            <p:strVal val="#ppt_y"/>
                                          </p:val>
                                        </p:tav>
                                      </p:tavLst>
                                    </p:anim>
                                  </p:childTnLst>
                                </p:cTn>
                              </p:par>
                              <p:par>
                                <p:cTn id="327" presetID="42" presetClass="entr" presetSubtype="0" fill="hold" nodeType="withEffect">
                                  <p:stCondLst>
                                    <p:cond delay="0"/>
                                  </p:stCondLst>
                                  <p:childTnLst>
                                    <p:set>
                                      <p:cBhvr>
                                        <p:cTn id="328" dur="1" fill="hold">
                                          <p:stCondLst>
                                            <p:cond delay="0"/>
                                          </p:stCondLst>
                                        </p:cTn>
                                        <p:tgtEl>
                                          <p:spTgt spid="414"/>
                                        </p:tgtEl>
                                        <p:attrNameLst>
                                          <p:attrName>style.visibility</p:attrName>
                                        </p:attrNameLst>
                                      </p:cBhvr>
                                      <p:to>
                                        <p:strVal val="visible"/>
                                      </p:to>
                                    </p:set>
                                    <p:animEffect transition="in" filter="fade">
                                      <p:cBhvr>
                                        <p:cTn id="329" dur="1000"/>
                                        <p:tgtEl>
                                          <p:spTgt spid="414"/>
                                        </p:tgtEl>
                                      </p:cBhvr>
                                    </p:animEffect>
                                    <p:anim calcmode="lin" valueType="num">
                                      <p:cBhvr>
                                        <p:cTn id="330" dur="1000" fill="hold"/>
                                        <p:tgtEl>
                                          <p:spTgt spid="414"/>
                                        </p:tgtEl>
                                        <p:attrNameLst>
                                          <p:attrName>ppt_x</p:attrName>
                                        </p:attrNameLst>
                                      </p:cBhvr>
                                      <p:tavLst>
                                        <p:tav tm="0">
                                          <p:val>
                                            <p:strVal val="#ppt_x"/>
                                          </p:val>
                                        </p:tav>
                                        <p:tav tm="100000">
                                          <p:val>
                                            <p:strVal val="#ppt_x"/>
                                          </p:val>
                                        </p:tav>
                                      </p:tavLst>
                                    </p:anim>
                                    <p:anim calcmode="lin" valueType="num">
                                      <p:cBhvr>
                                        <p:cTn id="331" dur="1000" fill="hold"/>
                                        <p:tgtEl>
                                          <p:spTgt spid="414"/>
                                        </p:tgtEl>
                                        <p:attrNameLst>
                                          <p:attrName>ppt_y</p:attrName>
                                        </p:attrNameLst>
                                      </p:cBhvr>
                                      <p:tavLst>
                                        <p:tav tm="0">
                                          <p:val>
                                            <p:strVal val="#ppt_y+.1"/>
                                          </p:val>
                                        </p:tav>
                                        <p:tav tm="100000">
                                          <p:val>
                                            <p:strVal val="#ppt_y"/>
                                          </p:val>
                                        </p:tav>
                                      </p:tavLst>
                                    </p:anim>
                                  </p:childTnLst>
                                </p:cTn>
                              </p:par>
                              <p:par>
                                <p:cTn id="332" presetID="42" presetClass="entr" presetSubtype="0" fill="hold" nodeType="withEffect">
                                  <p:stCondLst>
                                    <p:cond delay="0"/>
                                  </p:stCondLst>
                                  <p:childTnLst>
                                    <p:set>
                                      <p:cBhvr>
                                        <p:cTn id="333" dur="1" fill="hold">
                                          <p:stCondLst>
                                            <p:cond delay="0"/>
                                          </p:stCondLst>
                                        </p:cTn>
                                        <p:tgtEl>
                                          <p:spTgt spid="440"/>
                                        </p:tgtEl>
                                        <p:attrNameLst>
                                          <p:attrName>style.visibility</p:attrName>
                                        </p:attrNameLst>
                                      </p:cBhvr>
                                      <p:to>
                                        <p:strVal val="visible"/>
                                      </p:to>
                                    </p:set>
                                    <p:animEffect transition="in" filter="fade">
                                      <p:cBhvr>
                                        <p:cTn id="334" dur="1000"/>
                                        <p:tgtEl>
                                          <p:spTgt spid="440"/>
                                        </p:tgtEl>
                                      </p:cBhvr>
                                    </p:animEffect>
                                    <p:anim calcmode="lin" valueType="num">
                                      <p:cBhvr>
                                        <p:cTn id="335" dur="1000" fill="hold"/>
                                        <p:tgtEl>
                                          <p:spTgt spid="440"/>
                                        </p:tgtEl>
                                        <p:attrNameLst>
                                          <p:attrName>ppt_x</p:attrName>
                                        </p:attrNameLst>
                                      </p:cBhvr>
                                      <p:tavLst>
                                        <p:tav tm="0">
                                          <p:val>
                                            <p:strVal val="#ppt_x"/>
                                          </p:val>
                                        </p:tav>
                                        <p:tav tm="100000">
                                          <p:val>
                                            <p:strVal val="#ppt_x"/>
                                          </p:val>
                                        </p:tav>
                                      </p:tavLst>
                                    </p:anim>
                                    <p:anim calcmode="lin" valueType="num">
                                      <p:cBhvr>
                                        <p:cTn id="336" dur="1000" fill="hold"/>
                                        <p:tgtEl>
                                          <p:spTgt spid="440"/>
                                        </p:tgtEl>
                                        <p:attrNameLst>
                                          <p:attrName>ppt_y</p:attrName>
                                        </p:attrNameLst>
                                      </p:cBhvr>
                                      <p:tavLst>
                                        <p:tav tm="0">
                                          <p:val>
                                            <p:strVal val="#ppt_y+.1"/>
                                          </p:val>
                                        </p:tav>
                                        <p:tav tm="100000">
                                          <p:val>
                                            <p:strVal val="#ppt_y"/>
                                          </p:val>
                                        </p:tav>
                                      </p:tavLst>
                                    </p:anim>
                                  </p:childTnLst>
                                </p:cTn>
                              </p:par>
                              <p:par>
                                <p:cTn id="337" presetID="42" presetClass="entr" presetSubtype="0" fill="hold" grpId="0" nodeType="withEffect">
                                  <p:stCondLst>
                                    <p:cond delay="0"/>
                                  </p:stCondLst>
                                  <p:childTnLst>
                                    <p:set>
                                      <p:cBhvr>
                                        <p:cTn id="338" dur="1" fill="hold">
                                          <p:stCondLst>
                                            <p:cond delay="0"/>
                                          </p:stCondLst>
                                        </p:cTn>
                                        <p:tgtEl>
                                          <p:spTgt spid="220"/>
                                        </p:tgtEl>
                                        <p:attrNameLst>
                                          <p:attrName>style.visibility</p:attrName>
                                        </p:attrNameLst>
                                      </p:cBhvr>
                                      <p:to>
                                        <p:strVal val="visible"/>
                                      </p:to>
                                    </p:set>
                                    <p:animEffect transition="in" filter="fade">
                                      <p:cBhvr>
                                        <p:cTn id="339" dur="1000"/>
                                        <p:tgtEl>
                                          <p:spTgt spid="220"/>
                                        </p:tgtEl>
                                      </p:cBhvr>
                                    </p:animEffect>
                                    <p:anim calcmode="lin" valueType="num">
                                      <p:cBhvr>
                                        <p:cTn id="340" dur="1000" fill="hold"/>
                                        <p:tgtEl>
                                          <p:spTgt spid="220"/>
                                        </p:tgtEl>
                                        <p:attrNameLst>
                                          <p:attrName>ppt_x</p:attrName>
                                        </p:attrNameLst>
                                      </p:cBhvr>
                                      <p:tavLst>
                                        <p:tav tm="0">
                                          <p:val>
                                            <p:strVal val="#ppt_x"/>
                                          </p:val>
                                        </p:tav>
                                        <p:tav tm="100000">
                                          <p:val>
                                            <p:strVal val="#ppt_x"/>
                                          </p:val>
                                        </p:tav>
                                      </p:tavLst>
                                    </p:anim>
                                    <p:anim calcmode="lin" valueType="num">
                                      <p:cBhvr>
                                        <p:cTn id="341" dur="1000" fill="hold"/>
                                        <p:tgtEl>
                                          <p:spTgt spid="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313" grpId="0" animBg="1"/>
      <p:bldP spid="314"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2" grpId="0"/>
      <p:bldP spid="466" grpId="0"/>
      <p:bldP spid="3" grpId="0" animBg="1"/>
      <p:bldP spid="2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397240" y="414425"/>
            <a:ext cx="6041035" cy="619896"/>
          </a:xfrm>
          <a:prstGeom prst="rect">
            <a:avLst/>
          </a:prstGeom>
        </p:spPr>
        <p:txBody>
          <a:bodyPr/>
          <a:lst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a:lstStyle>
          <a:p>
            <a:r>
              <a:rPr lang="en-US" sz="3200" dirty="0">
                <a:latin typeface="Domaine Display" panose="020A0803080505060203" pitchFamily="18" charset="77"/>
              </a:rPr>
              <a:t>What’s in the enrollment kit?</a:t>
            </a:r>
          </a:p>
        </p:txBody>
      </p:sp>
      <p:sp>
        <p:nvSpPr>
          <p:cNvPr id="4" name="Freeform 3"/>
          <p:cNvSpPr/>
          <p:nvPr/>
        </p:nvSpPr>
        <p:spPr>
          <a:xfrm>
            <a:off x="2668321" y="1375344"/>
            <a:ext cx="6707250" cy="532299"/>
          </a:xfrm>
          <a:custGeom>
            <a:avLst/>
            <a:gdLst>
              <a:gd name="connsiteX0" fmla="*/ 0 w 9163050"/>
              <a:gd name="connsiteY0" fmla="*/ 6877050 h 6877050"/>
              <a:gd name="connsiteX1" fmla="*/ 0 w 9163050"/>
              <a:gd name="connsiteY1" fmla="*/ 0 h 6877050"/>
              <a:gd name="connsiteX2" fmla="*/ 9163050 w 9163050"/>
              <a:gd name="connsiteY2" fmla="*/ 0 h 6877050"/>
              <a:gd name="connsiteX3" fmla="*/ 9163050 w 916305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9163050" h="6877050">
                <a:moveTo>
                  <a:pt x="0" y="6877050"/>
                </a:moveTo>
                <a:lnTo>
                  <a:pt x="0" y="0"/>
                </a:lnTo>
                <a:lnTo>
                  <a:pt x="9163050" y="0"/>
                </a:lnTo>
                <a:lnTo>
                  <a:pt x="9163050" y="6877050"/>
                </a:lnTo>
              </a:path>
            </a:pathLst>
          </a:custGeom>
          <a:ln w="12700" cmpd="sng">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3E78EAE8-6382-E145-A81A-BAE40F910A75}"/>
              </a:ext>
            </a:extLst>
          </p:cNvPr>
          <p:cNvPicPr>
            <a:picLocks noChangeAspect="1"/>
          </p:cNvPicPr>
          <p:nvPr/>
        </p:nvPicPr>
        <p:blipFill>
          <a:blip r:embed="rId3"/>
          <a:srcRect/>
          <a:stretch/>
        </p:blipFill>
        <p:spPr>
          <a:xfrm>
            <a:off x="7174515" y="2263077"/>
            <a:ext cx="2083677" cy="2696523"/>
          </a:xfrm>
          <a:prstGeom prst="rect">
            <a:avLst/>
          </a:prstGeom>
          <a:ln>
            <a:solidFill>
              <a:schemeClr val="tx1"/>
            </a:solidFill>
          </a:ln>
        </p:spPr>
      </p:pic>
      <p:pic>
        <p:nvPicPr>
          <p:cNvPr id="43" name="Picture 42">
            <a:extLst>
              <a:ext uri="{FF2B5EF4-FFF2-40B4-BE49-F238E27FC236}">
                <a16:creationId xmlns:a16="http://schemas.microsoft.com/office/drawing/2014/main" id="{70C89C01-D9BD-5548-822C-3E28A2EEF03E}"/>
              </a:ext>
            </a:extLst>
          </p:cNvPr>
          <p:cNvPicPr>
            <a:picLocks noChangeAspect="1"/>
          </p:cNvPicPr>
          <p:nvPr/>
        </p:nvPicPr>
        <p:blipFill>
          <a:blip r:embed="rId4"/>
          <a:srcRect/>
          <a:stretch/>
        </p:blipFill>
        <p:spPr>
          <a:xfrm>
            <a:off x="4993696" y="2262096"/>
            <a:ext cx="2085193" cy="2698485"/>
          </a:xfrm>
          <a:prstGeom prst="rect">
            <a:avLst/>
          </a:prstGeom>
          <a:ln>
            <a:solidFill>
              <a:schemeClr val="tx1"/>
            </a:solidFill>
          </a:ln>
        </p:spPr>
      </p:pic>
      <p:pic>
        <p:nvPicPr>
          <p:cNvPr id="46" name="Picture 45">
            <a:extLst>
              <a:ext uri="{FF2B5EF4-FFF2-40B4-BE49-F238E27FC236}">
                <a16:creationId xmlns:a16="http://schemas.microsoft.com/office/drawing/2014/main" id="{4C66293E-757A-1E45-8CC7-FAC6E15D52CE}"/>
              </a:ext>
            </a:extLst>
          </p:cNvPr>
          <p:cNvPicPr>
            <a:picLocks noChangeAspect="1"/>
          </p:cNvPicPr>
          <p:nvPr/>
        </p:nvPicPr>
        <p:blipFill>
          <a:blip r:embed="rId5"/>
          <a:srcRect/>
          <a:stretch/>
        </p:blipFill>
        <p:spPr>
          <a:xfrm>
            <a:off x="2814124" y="2263079"/>
            <a:ext cx="2083948" cy="2696873"/>
          </a:xfrm>
          <a:prstGeom prst="rect">
            <a:avLst/>
          </a:prstGeom>
          <a:ln>
            <a:solidFill>
              <a:schemeClr val="tx1"/>
            </a:solidFill>
          </a:ln>
        </p:spPr>
      </p:pic>
      <p:pic>
        <p:nvPicPr>
          <p:cNvPr id="47" name="Picture 46">
            <a:extLst>
              <a:ext uri="{FF2B5EF4-FFF2-40B4-BE49-F238E27FC236}">
                <a16:creationId xmlns:a16="http://schemas.microsoft.com/office/drawing/2014/main" id="{C285D862-44C3-F14A-BBE5-B6DA9E926F3B}"/>
              </a:ext>
            </a:extLst>
          </p:cNvPr>
          <p:cNvPicPr>
            <a:picLocks noChangeAspect="1"/>
          </p:cNvPicPr>
          <p:nvPr/>
        </p:nvPicPr>
        <p:blipFill>
          <a:blip r:embed="rId6"/>
          <a:srcRect/>
          <a:stretch/>
        </p:blipFill>
        <p:spPr>
          <a:xfrm>
            <a:off x="633307" y="2262097"/>
            <a:ext cx="2085193" cy="2698485"/>
          </a:xfrm>
          <a:prstGeom prst="rect">
            <a:avLst/>
          </a:prstGeom>
          <a:ln>
            <a:solidFill>
              <a:schemeClr val="tx1"/>
            </a:solidFill>
          </a:ln>
        </p:spPr>
      </p:pic>
      <p:pic>
        <p:nvPicPr>
          <p:cNvPr id="48" name="Picture 47">
            <a:extLst>
              <a:ext uri="{FF2B5EF4-FFF2-40B4-BE49-F238E27FC236}">
                <a16:creationId xmlns:a16="http://schemas.microsoft.com/office/drawing/2014/main" id="{776B929F-3A90-3A41-AD98-CCAC251FA3D4}"/>
              </a:ext>
            </a:extLst>
          </p:cNvPr>
          <p:cNvPicPr>
            <a:picLocks noChangeAspect="1"/>
          </p:cNvPicPr>
          <p:nvPr/>
        </p:nvPicPr>
        <p:blipFill>
          <a:blip r:embed="rId7"/>
          <a:srcRect/>
          <a:stretch/>
        </p:blipFill>
        <p:spPr>
          <a:xfrm>
            <a:off x="9353818" y="2263078"/>
            <a:ext cx="2083677" cy="2696523"/>
          </a:xfrm>
          <a:prstGeom prst="rect">
            <a:avLst/>
          </a:prstGeom>
          <a:ln>
            <a:solidFill>
              <a:schemeClr val="tx1"/>
            </a:solidFill>
          </a:ln>
        </p:spPr>
      </p:pic>
      <p:sp>
        <p:nvSpPr>
          <p:cNvPr id="3" name="TextBox 2">
            <a:extLst>
              <a:ext uri="{FF2B5EF4-FFF2-40B4-BE49-F238E27FC236}">
                <a16:creationId xmlns:a16="http://schemas.microsoft.com/office/drawing/2014/main" id="{BB7C86FA-5203-744F-955F-92E2F448EE6E}"/>
              </a:ext>
            </a:extLst>
          </p:cNvPr>
          <p:cNvSpPr txBox="1"/>
          <p:nvPr/>
        </p:nvSpPr>
        <p:spPr>
          <a:xfrm>
            <a:off x="85736" y="3289738"/>
            <a:ext cx="451945" cy="1051035"/>
          </a:xfrm>
          <a:prstGeom prst="rect">
            <a:avLst/>
          </a:prstGeom>
          <a:noFill/>
        </p:spPr>
        <p:txBody>
          <a:bodyPr wrap="square" lIns="0" tIns="0" rIns="0" bIns="0" rtlCol="0">
            <a:noAutofit/>
          </a:bodyPr>
          <a:lstStyle/>
          <a:p>
            <a:pPr defTabSz="456758" fontAlgn="base">
              <a:spcBef>
                <a:spcPts val="1200"/>
              </a:spcBef>
            </a:pPr>
            <a:endParaRPr lang="en-US" sz="4800" dirty="0">
              <a:solidFill>
                <a:schemeClr val="tx2"/>
              </a:solidFill>
              <a:latin typeface="Open Sans Light"/>
              <a:cs typeface="Open Sans Light"/>
            </a:endParaRPr>
          </a:p>
        </p:txBody>
      </p:sp>
      <p:sp>
        <p:nvSpPr>
          <p:cNvPr id="11" name="TextBox 10">
            <a:extLst>
              <a:ext uri="{FF2B5EF4-FFF2-40B4-BE49-F238E27FC236}">
                <a16:creationId xmlns:a16="http://schemas.microsoft.com/office/drawing/2014/main" id="{19A0BA1B-1409-8F4A-AE7B-A757AE8F33C3}"/>
              </a:ext>
            </a:extLst>
          </p:cNvPr>
          <p:cNvSpPr txBox="1"/>
          <p:nvPr/>
        </p:nvSpPr>
        <p:spPr>
          <a:xfrm>
            <a:off x="11654319" y="3289738"/>
            <a:ext cx="451945" cy="1051035"/>
          </a:xfrm>
          <a:prstGeom prst="rect">
            <a:avLst/>
          </a:prstGeom>
          <a:noFill/>
        </p:spPr>
        <p:txBody>
          <a:bodyPr wrap="square" lIns="0" tIns="0" rIns="0" bIns="0" rtlCol="0">
            <a:noAutofit/>
          </a:bodyPr>
          <a:lstStyle/>
          <a:p>
            <a:pPr defTabSz="456758" fontAlgn="base">
              <a:spcBef>
                <a:spcPts val="1200"/>
              </a:spcBef>
            </a:pPr>
            <a:endParaRPr lang="en-US" sz="4800" dirty="0">
              <a:solidFill>
                <a:schemeClr val="tx2"/>
              </a:solidFill>
              <a:latin typeface="Open Sans Light"/>
              <a:cs typeface="Open Sans Light"/>
            </a:endParaRPr>
          </a:p>
        </p:txBody>
      </p:sp>
    </p:spTree>
    <p:extLst>
      <p:ext uri="{BB962C8B-B14F-4D97-AF65-F5344CB8AC3E}">
        <p14:creationId xmlns:p14="http://schemas.microsoft.com/office/powerpoint/2010/main" val="2529564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anim calcmode="lin" valueType="num">
                                      <p:cBhvr>
                                        <p:cTn id="14" dur="500" fill="hold"/>
                                        <p:tgtEl>
                                          <p:spTgt spid="46"/>
                                        </p:tgtEl>
                                        <p:attrNameLst>
                                          <p:attrName>ppt_x</p:attrName>
                                        </p:attrNameLst>
                                      </p:cBhvr>
                                      <p:tavLst>
                                        <p:tav tm="0">
                                          <p:val>
                                            <p:strVal val="#ppt_x"/>
                                          </p:val>
                                        </p:tav>
                                        <p:tav tm="100000">
                                          <p:val>
                                            <p:strVal val="#ppt_x"/>
                                          </p:val>
                                        </p:tav>
                                      </p:tavLst>
                                    </p:anim>
                                    <p:anim calcmode="lin" valueType="num">
                                      <p:cBhvr>
                                        <p:cTn id="15" dur="5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anim calcmode="lin" valueType="num">
                                      <p:cBhvr>
                                        <p:cTn id="20" dur="500" fill="hold"/>
                                        <p:tgtEl>
                                          <p:spTgt spid="43"/>
                                        </p:tgtEl>
                                        <p:attrNameLst>
                                          <p:attrName>ppt_x</p:attrName>
                                        </p:attrNameLst>
                                      </p:cBhvr>
                                      <p:tavLst>
                                        <p:tav tm="0">
                                          <p:val>
                                            <p:strVal val="#ppt_x"/>
                                          </p:val>
                                        </p:tav>
                                        <p:tav tm="100000">
                                          <p:val>
                                            <p:strVal val="#ppt_x"/>
                                          </p:val>
                                        </p:tav>
                                      </p:tavLst>
                                    </p:anim>
                                    <p:anim calcmode="lin" valueType="num">
                                      <p:cBhvr>
                                        <p:cTn id="21" dur="500" fill="hold"/>
                                        <p:tgtEl>
                                          <p:spTgt spid="4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anim calcmode="lin" valueType="num">
                                      <p:cBhvr>
                                        <p:cTn id="32" dur="500" fill="hold"/>
                                        <p:tgtEl>
                                          <p:spTgt spid="48"/>
                                        </p:tgtEl>
                                        <p:attrNameLst>
                                          <p:attrName>ppt_x</p:attrName>
                                        </p:attrNameLst>
                                      </p:cBhvr>
                                      <p:tavLst>
                                        <p:tav tm="0">
                                          <p:val>
                                            <p:strVal val="#ppt_x"/>
                                          </p:val>
                                        </p:tav>
                                        <p:tav tm="100000">
                                          <p:val>
                                            <p:strVal val="#ppt_x"/>
                                          </p:val>
                                        </p:tav>
                                      </p:tavLst>
                                    </p:anim>
                                    <p:anim calcmode="lin" valueType="num">
                                      <p:cBhvr>
                                        <p:cTn id="33"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sitting at a picnic table posing for the camera&#10;&#10;Description automatically generated">
            <a:extLst>
              <a:ext uri="{FF2B5EF4-FFF2-40B4-BE49-F238E27FC236}">
                <a16:creationId xmlns:a16="http://schemas.microsoft.com/office/drawing/2014/main" id="{F0A0C9D1-8C6E-7349-92E3-382B71D2E2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375772" y="1253764"/>
            <a:ext cx="2651383" cy="4487160"/>
          </a:xfrm>
          <a:prstGeom prst="rect">
            <a:avLst/>
          </a:prstGeom>
        </p:spPr>
      </p:pic>
      <p:sp>
        <p:nvSpPr>
          <p:cNvPr id="2" name="Title 1"/>
          <p:cNvSpPr txBox="1">
            <a:spLocks/>
          </p:cNvSpPr>
          <p:nvPr/>
        </p:nvSpPr>
        <p:spPr>
          <a:xfrm>
            <a:off x="301658" y="373608"/>
            <a:ext cx="11399681" cy="545337"/>
          </a:xfrm>
          <a:prstGeom prst="rect">
            <a:avLst/>
          </a:prstGeom>
        </p:spPr>
        <p:txBody>
          <a:bodyPr/>
          <a:lst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a:lstStyle>
          <a:p>
            <a:r>
              <a:rPr lang="en-US" sz="3200" dirty="0">
                <a:latin typeface="Domaine Display" panose="020A0803080505060203" pitchFamily="18" charset="77"/>
              </a:rPr>
              <a:t>What are Medicare Star Ratings?</a:t>
            </a:r>
          </a:p>
        </p:txBody>
      </p:sp>
      <p:sp>
        <p:nvSpPr>
          <p:cNvPr id="3" name="Content Placeholder 2"/>
          <p:cNvSpPr txBox="1">
            <a:spLocks/>
          </p:cNvSpPr>
          <p:nvPr/>
        </p:nvSpPr>
        <p:spPr>
          <a:xfrm>
            <a:off x="3327661" y="1116202"/>
            <a:ext cx="8259735" cy="966831"/>
          </a:xfrm>
          <a:prstGeom prst="rect">
            <a:avLst/>
          </a:prstGeom>
        </p:spPr>
        <p:txBody>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1" indent="0">
              <a:lnSpc>
                <a:spcPct val="125000"/>
              </a:lnSpc>
              <a:spcBef>
                <a:spcPts val="0"/>
              </a:spcBef>
              <a:spcAft>
                <a:spcPts val="1200"/>
              </a:spcAft>
              <a:buNone/>
            </a:pPr>
            <a:r>
              <a:rPr lang="en-US" sz="2000" dirty="0">
                <a:solidFill>
                  <a:schemeClr val="accent2"/>
                </a:solidFill>
                <a:latin typeface="CVS Health Sans Medium" panose="020B0504020202020204" pitchFamily="34" charset="0"/>
                <a:ea typeface="Open Sans" panose="020B0606030504020204" pitchFamily="34" charset="0"/>
                <a:cs typeface="Open Sans" panose="020B0606030504020204" pitchFamily="34" charset="0"/>
              </a:rPr>
              <a:t>Each year, Medicare rates all health and prescription drug plans based on a 5-star quality rating system.</a:t>
            </a:r>
          </a:p>
          <a:p>
            <a:pPr marL="0" lvl="1" indent="0">
              <a:lnSpc>
                <a:spcPct val="125000"/>
              </a:lnSpc>
              <a:spcBef>
                <a:spcPts val="0"/>
              </a:spcBef>
              <a:buNone/>
            </a:pPr>
            <a:r>
              <a:rPr lang="en-US" sz="2000" dirty="0">
                <a:latin typeface="CVS Health Sans" panose="020B0504020202020204" pitchFamily="34" charset="0"/>
                <a:ea typeface="Open Sans" panose="020B0606030504020204" pitchFamily="34" charset="0"/>
                <a:cs typeface="Open Sans" panose="020B0606030504020204" pitchFamily="34" charset="0"/>
              </a:rPr>
              <a:t>The Centers for Medicare and Medicaid Services (CMS), rates plans </a:t>
            </a:r>
            <a:br>
              <a:rPr lang="en-US" sz="2000" dirty="0">
                <a:latin typeface="CVS Health Sans" panose="020B0504020202020204" pitchFamily="34" charset="0"/>
                <a:ea typeface="Open Sans" panose="020B0606030504020204" pitchFamily="34" charset="0"/>
                <a:cs typeface="Open Sans" panose="020B0606030504020204" pitchFamily="34" charset="0"/>
              </a:rPr>
            </a:br>
            <a:r>
              <a:rPr lang="en-US" sz="2000" dirty="0">
                <a:latin typeface="CVS Health Sans" panose="020B0504020202020204" pitchFamily="34" charset="0"/>
                <a:ea typeface="Open Sans" panose="020B0606030504020204" pitchFamily="34" charset="0"/>
                <a:cs typeface="Open Sans" panose="020B0606030504020204" pitchFamily="34" charset="0"/>
              </a:rPr>
              <a:t>on a scale of 1 to 5 stars, with 5 stars being the highest quality. They use information from member satisfaction surveys, health plans </a:t>
            </a:r>
            <a:br>
              <a:rPr lang="en-US" sz="2000" dirty="0">
                <a:latin typeface="CVS Health Sans" panose="020B0504020202020204" pitchFamily="34" charset="0"/>
                <a:ea typeface="Open Sans" panose="020B0606030504020204" pitchFamily="34" charset="0"/>
                <a:cs typeface="Open Sans" panose="020B0606030504020204" pitchFamily="34" charset="0"/>
              </a:rPr>
            </a:br>
            <a:r>
              <a:rPr lang="en-US" sz="2000" dirty="0">
                <a:latin typeface="CVS Health Sans" panose="020B0504020202020204" pitchFamily="34" charset="0"/>
                <a:ea typeface="Open Sans" panose="020B0606030504020204" pitchFamily="34" charset="0"/>
                <a:cs typeface="Open Sans" panose="020B0606030504020204" pitchFamily="34" charset="0"/>
              </a:rPr>
              <a:t>and </a:t>
            </a:r>
            <a:r>
              <a:rPr lang="en-US" sz="2000" dirty="0">
                <a:solidFill>
                  <a:schemeClr val="tx1"/>
                </a:solidFill>
                <a:latin typeface="CVS Health Sans" panose="020B0504020202020204" pitchFamily="34" charset="0"/>
                <a:ea typeface="Open Sans" panose="020B0606030504020204" pitchFamily="34" charset="0"/>
                <a:cs typeface="Open Sans" panose="020B0606030504020204" pitchFamily="34" charset="0"/>
              </a:rPr>
              <a:t>health care </a:t>
            </a:r>
            <a:r>
              <a:rPr lang="en-US" sz="2000" dirty="0">
                <a:latin typeface="CVS Health Sans" panose="020B0504020202020204" pitchFamily="34" charset="0"/>
                <a:ea typeface="Open Sans" panose="020B0606030504020204" pitchFamily="34" charset="0"/>
                <a:cs typeface="Open Sans" panose="020B0606030504020204" pitchFamily="34" charset="0"/>
              </a:rPr>
              <a:t>providers to give overall performance star ratings to </a:t>
            </a:r>
            <a:br>
              <a:rPr lang="en-US" sz="2000" dirty="0">
                <a:latin typeface="CVS Health Sans" panose="020B0504020202020204" pitchFamily="34" charset="0"/>
                <a:ea typeface="Open Sans" panose="020B0606030504020204" pitchFamily="34" charset="0"/>
                <a:cs typeface="Open Sans" panose="020B0606030504020204" pitchFamily="34" charset="0"/>
              </a:rPr>
            </a:br>
            <a:r>
              <a:rPr lang="en-US" sz="2000" dirty="0">
                <a:latin typeface="CVS Health Sans" panose="020B0504020202020204" pitchFamily="34" charset="0"/>
                <a:ea typeface="Open Sans" panose="020B0606030504020204" pitchFamily="34" charset="0"/>
                <a:cs typeface="Open Sans" panose="020B0606030504020204" pitchFamily="34" charset="0"/>
              </a:rPr>
              <a:t>plans. CMS Star Ratings can help you compare plans based on quality and performance. You can find Aetna® plan Star Ratings in your area by visiting </a:t>
            </a:r>
            <a:r>
              <a:rPr lang="en-US" sz="2000" dirty="0" err="1">
                <a:solidFill>
                  <a:schemeClr val="accent2"/>
                </a:solidFill>
                <a:latin typeface="CVS Health Sans Medium" panose="020B0504020202020204" pitchFamily="34" charset="0"/>
                <a:ea typeface="Open Sans" panose="020B0606030504020204" pitchFamily="34" charset="0"/>
                <a:cs typeface="Open Sans" panose="020B0606030504020204" pitchFamily="34" charset="0"/>
              </a:rPr>
              <a:t>AetnaMedicare.com</a:t>
            </a:r>
            <a:r>
              <a:rPr lang="en-US" sz="2000" dirty="0">
                <a:solidFill>
                  <a:schemeClr val="accent2"/>
                </a:solidFill>
                <a:latin typeface="CVS Health Sans Medium" panose="020B0504020202020204" pitchFamily="34" charset="0"/>
                <a:ea typeface="Open Sans" panose="020B0606030504020204" pitchFamily="34" charset="0"/>
                <a:cs typeface="Open Sans" panose="020B0606030504020204" pitchFamily="34" charset="0"/>
              </a:rPr>
              <a:t>/en/compare-plans-enroll/star-</a:t>
            </a:r>
            <a:r>
              <a:rPr lang="en-US" sz="2000" dirty="0" err="1">
                <a:solidFill>
                  <a:schemeClr val="accent2"/>
                </a:solidFill>
                <a:latin typeface="CVS Health Sans Medium" panose="020B0504020202020204" pitchFamily="34" charset="0"/>
                <a:ea typeface="Open Sans" panose="020B0606030504020204" pitchFamily="34" charset="0"/>
                <a:cs typeface="Open Sans" panose="020B0606030504020204" pitchFamily="34" charset="0"/>
              </a:rPr>
              <a:t>ratings.html</a:t>
            </a:r>
            <a:r>
              <a:rPr lang="en-US" sz="2000" dirty="0">
                <a:solidFill>
                  <a:schemeClr val="tx1"/>
                </a:solidFill>
                <a:latin typeface="CVS Health Sans Medium" panose="020B0504020202020204" pitchFamily="34" charset="0"/>
                <a:ea typeface="Open Sans" panose="020B0606030504020204" pitchFamily="34" charset="0"/>
                <a:cs typeface="Open Sans" panose="020B0606030504020204" pitchFamily="34" charset="0"/>
              </a:rPr>
              <a:t>.</a:t>
            </a:r>
            <a:r>
              <a:rPr lang="en-US" sz="2000" dirty="0">
                <a:solidFill>
                  <a:schemeClr val="accent2"/>
                </a:solidFill>
                <a:latin typeface="CVS Health Sans Medium" panose="020B0504020202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211058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8" name="Google Shape;98;p6"/>
          <p:cNvSpPr txBox="1"/>
          <p:nvPr/>
        </p:nvSpPr>
        <p:spPr>
          <a:xfrm>
            <a:off x="9852308" y="6418626"/>
            <a:ext cx="550871" cy="2286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1100"/>
              <a:buFont typeface="Open Sans"/>
              <a:buNone/>
            </a:pPr>
            <a:r>
              <a:rPr lang="en-US" sz="1100" b="0" i="0" dirty="0">
                <a:solidFill>
                  <a:schemeClr val="lt1"/>
                </a:solidFill>
                <a:latin typeface="Open Sans"/>
                <a:ea typeface="Open Sans"/>
                <a:cs typeface="Open Sans"/>
                <a:sym typeface="Open Sans"/>
              </a:rPr>
              <a:t> </a:t>
            </a:r>
            <a:fld id="{00000000-1234-1234-1234-123412341234}" type="slidenum">
              <a:rPr lang="en-US" sz="1100" b="0" i="0">
                <a:solidFill>
                  <a:schemeClr val="lt1"/>
                </a:solidFill>
                <a:latin typeface="Open Sans"/>
                <a:ea typeface="Open Sans"/>
                <a:cs typeface="Open Sans"/>
                <a:sym typeface="Open Sans"/>
              </a:rPr>
              <a:t>23</a:t>
            </a:fld>
            <a:endParaRPr sz="1100" b="0" i="0" dirty="0">
              <a:solidFill>
                <a:schemeClr val="lt1"/>
              </a:solidFill>
              <a:latin typeface="Open Sans"/>
              <a:ea typeface="Open Sans"/>
              <a:cs typeface="Open Sans"/>
              <a:sym typeface="Open Sans"/>
            </a:endParaRPr>
          </a:p>
        </p:txBody>
      </p:sp>
      <p:sp>
        <p:nvSpPr>
          <p:cNvPr id="99" name="Google Shape;99;p6"/>
          <p:cNvSpPr txBox="1"/>
          <p:nvPr/>
        </p:nvSpPr>
        <p:spPr>
          <a:xfrm>
            <a:off x="1866990" y="6418626"/>
            <a:ext cx="2895163" cy="22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100"/>
              <a:buFont typeface="Open Sans"/>
              <a:buNone/>
            </a:pPr>
            <a:r>
              <a:rPr lang="en-US" sz="1100" b="0" i="0" dirty="0">
                <a:solidFill>
                  <a:srgbClr val="FFFFFF"/>
                </a:solidFill>
                <a:latin typeface="Open Sans"/>
                <a:ea typeface="Open Sans"/>
                <a:cs typeface="Open Sans"/>
                <a:sym typeface="Open Sans"/>
              </a:rPr>
              <a:t>©2018 Aetna Inc.</a:t>
            </a:r>
            <a:endParaRPr dirty="0"/>
          </a:p>
        </p:txBody>
      </p:sp>
      <p:sp>
        <p:nvSpPr>
          <p:cNvPr id="100" name="Google Shape;100;p6"/>
          <p:cNvSpPr txBox="1"/>
          <p:nvPr/>
        </p:nvSpPr>
        <p:spPr>
          <a:xfrm>
            <a:off x="12347240" y="1891275"/>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2"/>
              </a:solidFill>
              <a:latin typeface="Open Sans Light"/>
              <a:ea typeface="Open Sans Light"/>
              <a:cs typeface="Open Sans Light"/>
              <a:sym typeface="Open Sans Light"/>
            </a:endParaRPr>
          </a:p>
        </p:txBody>
      </p:sp>
      <p:sp>
        <p:nvSpPr>
          <p:cNvPr id="101" name="Google Shape;101;p6"/>
          <p:cNvSpPr txBox="1"/>
          <p:nvPr/>
        </p:nvSpPr>
        <p:spPr>
          <a:xfrm>
            <a:off x="1409075" y="-359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2"/>
              </a:solidFill>
              <a:latin typeface="Open Sans Light"/>
              <a:ea typeface="Open Sans Light"/>
              <a:cs typeface="Open Sans Light"/>
              <a:sym typeface="Open Sans Light"/>
            </a:endParaRPr>
          </a:p>
        </p:txBody>
      </p:sp>
      <p:sp>
        <p:nvSpPr>
          <p:cNvPr id="20" name="Google Shape;112;p6">
            <a:extLst>
              <a:ext uri="{FF2B5EF4-FFF2-40B4-BE49-F238E27FC236}">
                <a16:creationId xmlns:a16="http://schemas.microsoft.com/office/drawing/2014/main" id="{D053F655-99F0-D34E-BE0E-2014C4EABD97}"/>
              </a:ext>
            </a:extLst>
          </p:cNvPr>
          <p:cNvSpPr txBox="1"/>
          <p:nvPr/>
        </p:nvSpPr>
        <p:spPr>
          <a:xfrm>
            <a:off x="1444130" y="1068924"/>
            <a:ext cx="2434495" cy="677098"/>
          </a:xfrm>
          <a:prstGeom prst="rect">
            <a:avLst/>
          </a:prstGeom>
          <a:solidFill>
            <a:srgbClr val="E5D4ED"/>
          </a:solidFill>
          <a:ln>
            <a:noFill/>
          </a:ln>
        </p:spPr>
        <p:txBody>
          <a:bodyPr spcFirstLastPara="1" wrap="square" lIns="365750" tIns="182875" rIns="182875" bIns="182875" anchor="ctr" anchorCtr="0">
            <a:spAutoFit/>
          </a:bodyPr>
          <a:lstStyle/>
          <a:p>
            <a:pPr marL="0" marR="0" lvl="0" indent="0" algn="l" rtl="0">
              <a:spcBef>
                <a:spcPts val="0"/>
              </a:spcBef>
              <a:spcAft>
                <a:spcPts val="0"/>
              </a:spcAft>
              <a:buNone/>
            </a:pPr>
            <a:r>
              <a:rPr lang="en-US" sz="2000" b="1" dirty="0">
                <a:solidFill>
                  <a:schemeClr val="accent2"/>
                </a:solidFill>
                <a:latin typeface="Open Sans"/>
                <a:ea typeface="Open Sans"/>
                <a:cs typeface="Open Sans"/>
                <a:sym typeface="Open Sans"/>
              </a:rPr>
              <a:t>Plan number</a:t>
            </a:r>
            <a:endParaRPr dirty="0"/>
          </a:p>
        </p:txBody>
      </p:sp>
      <p:sp>
        <p:nvSpPr>
          <p:cNvPr id="21" name="Google Shape;132;p6">
            <a:extLst>
              <a:ext uri="{FF2B5EF4-FFF2-40B4-BE49-F238E27FC236}">
                <a16:creationId xmlns:a16="http://schemas.microsoft.com/office/drawing/2014/main" id="{AF3AF4C4-D2C5-9B47-AE8E-D5F2EB3A440C}"/>
              </a:ext>
            </a:extLst>
          </p:cNvPr>
          <p:cNvSpPr txBox="1"/>
          <p:nvPr/>
        </p:nvSpPr>
        <p:spPr>
          <a:xfrm>
            <a:off x="1451816" y="3948968"/>
            <a:ext cx="2467066" cy="677108"/>
          </a:xfrm>
          <a:prstGeom prst="rect">
            <a:avLst/>
          </a:prstGeom>
          <a:solidFill>
            <a:srgbClr val="E5D4ED"/>
          </a:solidFill>
          <a:ln>
            <a:noFill/>
          </a:ln>
        </p:spPr>
        <p:txBody>
          <a:bodyPr spcFirstLastPara="1" wrap="square" lIns="365750" tIns="182875" rIns="182875" bIns="182875" anchor="ctr" anchorCtr="0">
            <a:spAutoFit/>
          </a:bodyPr>
          <a:lstStyle/>
          <a:p>
            <a:pPr marL="0" marR="0" lvl="0" indent="0" algn="l" rtl="0">
              <a:spcBef>
                <a:spcPts val="0"/>
              </a:spcBef>
              <a:spcAft>
                <a:spcPts val="0"/>
              </a:spcAft>
              <a:buNone/>
            </a:pPr>
            <a:r>
              <a:rPr lang="en-US" sz="2000" b="1" dirty="0">
                <a:solidFill>
                  <a:schemeClr val="accent2"/>
                </a:solidFill>
                <a:latin typeface="Open Sans"/>
                <a:ea typeface="Open Sans"/>
                <a:cs typeface="Open Sans"/>
                <a:sym typeface="Open Sans"/>
              </a:rPr>
              <a:t>Contact info</a:t>
            </a:r>
            <a:endParaRPr dirty="0"/>
          </a:p>
        </p:txBody>
      </p:sp>
      <p:sp>
        <p:nvSpPr>
          <p:cNvPr id="22" name="Google Shape;112;p6">
            <a:extLst>
              <a:ext uri="{FF2B5EF4-FFF2-40B4-BE49-F238E27FC236}">
                <a16:creationId xmlns:a16="http://schemas.microsoft.com/office/drawing/2014/main" id="{1FA0F81E-4767-A14D-A241-735911B55097}"/>
              </a:ext>
            </a:extLst>
          </p:cNvPr>
          <p:cNvSpPr txBox="1"/>
          <p:nvPr/>
        </p:nvSpPr>
        <p:spPr>
          <a:xfrm>
            <a:off x="1444129" y="1872602"/>
            <a:ext cx="2434495" cy="677108"/>
          </a:xfrm>
          <a:prstGeom prst="rect">
            <a:avLst/>
          </a:prstGeom>
          <a:solidFill>
            <a:srgbClr val="E5D4ED"/>
          </a:solidFill>
          <a:ln>
            <a:noFill/>
          </a:ln>
        </p:spPr>
        <p:txBody>
          <a:bodyPr spcFirstLastPara="1" wrap="square" lIns="365750" tIns="182875" rIns="182875" bIns="182875" anchor="ctr" anchorCtr="0">
            <a:spAutoFit/>
          </a:bodyPr>
          <a:lstStyle/>
          <a:p>
            <a:pPr marL="0" marR="0" lvl="0" indent="0" algn="l" rtl="0">
              <a:spcBef>
                <a:spcPts val="0"/>
              </a:spcBef>
              <a:spcAft>
                <a:spcPts val="0"/>
              </a:spcAft>
              <a:buNone/>
            </a:pPr>
            <a:r>
              <a:rPr lang="en-US" sz="2000" b="1" dirty="0">
                <a:solidFill>
                  <a:schemeClr val="accent2"/>
                </a:solidFill>
                <a:latin typeface="Open Sans"/>
                <a:ea typeface="Open Sans"/>
                <a:cs typeface="Open Sans"/>
                <a:sym typeface="Open Sans"/>
              </a:rPr>
              <a:t>ID number</a:t>
            </a:r>
            <a:endParaRPr dirty="0"/>
          </a:p>
        </p:txBody>
      </p:sp>
      <p:cxnSp>
        <p:nvCxnSpPr>
          <p:cNvPr id="24" name="Straight Arrow Connector 23">
            <a:extLst>
              <a:ext uri="{FF2B5EF4-FFF2-40B4-BE49-F238E27FC236}">
                <a16:creationId xmlns:a16="http://schemas.microsoft.com/office/drawing/2014/main" id="{DE178BC6-7586-DE4E-862F-8B97951A725A}"/>
              </a:ext>
            </a:extLst>
          </p:cNvPr>
          <p:cNvCxnSpPr>
            <a:cxnSpLocks/>
          </p:cNvCxnSpPr>
          <p:nvPr/>
        </p:nvCxnSpPr>
        <p:spPr>
          <a:xfrm flipV="1">
            <a:off x="3474710" y="2035278"/>
            <a:ext cx="716031" cy="175878"/>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5" name="Google Shape;112;p6">
            <a:extLst>
              <a:ext uri="{FF2B5EF4-FFF2-40B4-BE49-F238E27FC236}">
                <a16:creationId xmlns:a16="http://schemas.microsoft.com/office/drawing/2014/main" id="{56C19FBF-FB99-7342-A7E0-FE3C7B877245}"/>
              </a:ext>
            </a:extLst>
          </p:cNvPr>
          <p:cNvSpPr txBox="1"/>
          <p:nvPr/>
        </p:nvSpPr>
        <p:spPr>
          <a:xfrm>
            <a:off x="1444130" y="2669124"/>
            <a:ext cx="2434495" cy="677098"/>
          </a:xfrm>
          <a:prstGeom prst="rect">
            <a:avLst/>
          </a:prstGeom>
          <a:solidFill>
            <a:srgbClr val="E5D4ED"/>
          </a:solidFill>
          <a:ln>
            <a:noFill/>
          </a:ln>
        </p:spPr>
        <p:txBody>
          <a:bodyPr spcFirstLastPara="1" wrap="square" lIns="365750" tIns="182875" rIns="182875" bIns="182875" anchor="ctr" anchorCtr="0">
            <a:spAutoFit/>
          </a:bodyPr>
          <a:lstStyle/>
          <a:p>
            <a:pPr marL="0" marR="0" lvl="0" indent="0" algn="l" rtl="0">
              <a:spcBef>
                <a:spcPts val="0"/>
              </a:spcBef>
              <a:spcAft>
                <a:spcPts val="0"/>
              </a:spcAft>
              <a:buNone/>
            </a:pPr>
            <a:r>
              <a:rPr lang="en-US" sz="2000" b="1" dirty="0">
                <a:solidFill>
                  <a:schemeClr val="accent2"/>
                </a:solidFill>
                <a:latin typeface="Open Sans"/>
                <a:ea typeface="Open Sans"/>
                <a:cs typeface="Open Sans"/>
                <a:sym typeface="Open Sans"/>
              </a:rPr>
              <a:t>PCP info</a:t>
            </a:r>
            <a:endParaRPr dirty="0"/>
          </a:p>
        </p:txBody>
      </p:sp>
      <p:cxnSp>
        <p:nvCxnSpPr>
          <p:cNvPr id="26" name="Straight Arrow Connector 25">
            <a:extLst>
              <a:ext uri="{FF2B5EF4-FFF2-40B4-BE49-F238E27FC236}">
                <a16:creationId xmlns:a16="http://schemas.microsoft.com/office/drawing/2014/main" id="{9127374C-6E9F-B749-A338-B4F3852B0028}"/>
              </a:ext>
            </a:extLst>
          </p:cNvPr>
          <p:cNvCxnSpPr>
            <a:cxnSpLocks/>
          </p:cNvCxnSpPr>
          <p:nvPr/>
        </p:nvCxnSpPr>
        <p:spPr>
          <a:xfrm>
            <a:off x="3161113" y="3007673"/>
            <a:ext cx="1059706" cy="10412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C39103-63F2-8140-AFF1-A9DDA85CB45F}"/>
              </a:ext>
            </a:extLst>
          </p:cNvPr>
          <p:cNvCxnSpPr>
            <a:cxnSpLocks/>
          </p:cNvCxnSpPr>
          <p:nvPr/>
        </p:nvCxnSpPr>
        <p:spPr>
          <a:xfrm>
            <a:off x="3526438" y="4293437"/>
            <a:ext cx="716031"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2842AC4-718F-6049-BD1A-B15418425C84}"/>
              </a:ext>
            </a:extLst>
          </p:cNvPr>
          <p:cNvCxnSpPr>
            <a:cxnSpLocks/>
          </p:cNvCxnSpPr>
          <p:nvPr/>
        </p:nvCxnSpPr>
        <p:spPr>
          <a:xfrm>
            <a:off x="3526438" y="1605578"/>
            <a:ext cx="664303" cy="20878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E8C94AC6-878A-BC43-AF6A-AB1C79EDB0E2}"/>
              </a:ext>
            </a:extLst>
          </p:cNvPr>
          <p:cNvSpPr txBox="1">
            <a:spLocks/>
          </p:cNvSpPr>
          <p:nvPr/>
        </p:nvSpPr>
        <p:spPr>
          <a:xfrm>
            <a:off x="403664" y="258242"/>
            <a:ext cx="9238850" cy="572926"/>
          </a:xfrm>
          <a:prstGeom prst="rect">
            <a:avLst/>
          </a:prstGeom>
        </p:spPr>
        <p:txBody>
          <a:bodyPr anchor="t"/>
          <a:lst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a:lstStyle>
          <a:p>
            <a:pPr>
              <a:lnSpc>
                <a:spcPct val="100000"/>
              </a:lnSpc>
            </a:pPr>
            <a:r>
              <a:rPr lang="en-US" sz="3200" dirty="0">
                <a:latin typeface="Domaine Display" panose="020A0803080505060203" pitchFamily="18" charset="77"/>
              </a:rPr>
              <a:t>Once you’re a member, you’ll get an ID card with:</a:t>
            </a:r>
          </a:p>
        </p:txBody>
      </p:sp>
      <p:pic>
        <p:nvPicPr>
          <p:cNvPr id="32" name="Picture 31" descr="A picture containing monitor, computer, food, drawing&#10;&#10;Description automatically generated">
            <a:extLst>
              <a:ext uri="{FF2B5EF4-FFF2-40B4-BE49-F238E27FC236}">
                <a16:creationId xmlns:a16="http://schemas.microsoft.com/office/drawing/2014/main" id="{8390F8AD-1848-334A-AD1C-CFB8CFF69A2B}"/>
              </a:ext>
            </a:extLst>
          </p:cNvPr>
          <p:cNvPicPr>
            <a:picLocks noChangeAspect="1"/>
          </p:cNvPicPr>
          <p:nvPr/>
        </p:nvPicPr>
        <p:blipFill>
          <a:blip r:embed="rId3"/>
          <a:stretch>
            <a:fillRect/>
          </a:stretch>
        </p:blipFill>
        <p:spPr>
          <a:xfrm>
            <a:off x="4289783" y="1158327"/>
            <a:ext cx="3612434" cy="2270673"/>
          </a:xfrm>
          <a:prstGeom prst="rect">
            <a:avLst/>
          </a:prstGeom>
        </p:spPr>
      </p:pic>
      <p:pic>
        <p:nvPicPr>
          <p:cNvPr id="33" name="Picture 32" descr="A picture containing monitor, computer, computer, food&#10;&#10;Description automatically generated">
            <a:extLst>
              <a:ext uri="{FF2B5EF4-FFF2-40B4-BE49-F238E27FC236}">
                <a16:creationId xmlns:a16="http://schemas.microsoft.com/office/drawing/2014/main" id="{AB1AA126-4035-B748-8FF7-28EE9A131448}"/>
              </a:ext>
            </a:extLst>
          </p:cNvPr>
          <p:cNvPicPr>
            <a:picLocks noChangeAspect="1"/>
          </p:cNvPicPr>
          <p:nvPr/>
        </p:nvPicPr>
        <p:blipFill>
          <a:blip r:embed="rId4"/>
          <a:stretch>
            <a:fillRect/>
          </a:stretch>
        </p:blipFill>
        <p:spPr>
          <a:xfrm>
            <a:off x="4326224" y="3709056"/>
            <a:ext cx="3612433" cy="2270672"/>
          </a:xfrm>
          <a:prstGeom prst="rect">
            <a:avLst/>
          </a:prstGeom>
        </p:spPr>
      </p:pic>
      <p:sp>
        <p:nvSpPr>
          <p:cNvPr id="34" name="TextBox 33">
            <a:extLst>
              <a:ext uri="{FF2B5EF4-FFF2-40B4-BE49-F238E27FC236}">
                <a16:creationId xmlns:a16="http://schemas.microsoft.com/office/drawing/2014/main" id="{4A4576CA-DC2D-1C4C-9C92-FA7781EED8AF}"/>
              </a:ext>
            </a:extLst>
          </p:cNvPr>
          <p:cNvSpPr txBox="1"/>
          <p:nvPr/>
        </p:nvSpPr>
        <p:spPr>
          <a:xfrm>
            <a:off x="4326224" y="899190"/>
            <a:ext cx="3575993" cy="259137"/>
          </a:xfrm>
          <a:prstGeom prst="rect">
            <a:avLst/>
          </a:prstGeom>
          <a:noFill/>
        </p:spPr>
        <p:txBody>
          <a:bodyPr wrap="square" lIns="0" tIns="0" rIns="0" bIns="0" rtlCol="0">
            <a:noAutofit/>
          </a:bodyPr>
          <a:lstStyle/>
          <a:p>
            <a:pPr algn="ctr" defTabSz="456758" fontAlgn="base">
              <a:spcBef>
                <a:spcPts val="1200"/>
              </a:spcBef>
            </a:pPr>
            <a:r>
              <a:rPr lang="en-US" sz="1400" b="1" dirty="0">
                <a:solidFill>
                  <a:srgbClr val="7E4098"/>
                </a:solidFill>
                <a:latin typeface="Open Sans" panose="020B0606030504020204" pitchFamily="34" charset="0"/>
                <a:ea typeface="Open Sans" panose="020B0606030504020204" pitchFamily="34" charset="0"/>
                <a:cs typeface="Open Sans" panose="020B0606030504020204" pitchFamily="34" charset="0"/>
              </a:rPr>
              <a:t>FRONT</a:t>
            </a:r>
          </a:p>
        </p:txBody>
      </p:sp>
      <p:sp>
        <p:nvSpPr>
          <p:cNvPr id="35" name="TextBox 34">
            <a:extLst>
              <a:ext uri="{FF2B5EF4-FFF2-40B4-BE49-F238E27FC236}">
                <a16:creationId xmlns:a16="http://schemas.microsoft.com/office/drawing/2014/main" id="{CC59280A-7403-CE47-A603-447432591F86}"/>
              </a:ext>
            </a:extLst>
          </p:cNvPr>
          <p:cNvSpPr txBox="1"/>
          <p:nvPr/>
        </p:nvSpPr>
        <p:spPr>
          <a:xfrm>
            <a:off x="4326224" y="3444682"/>
            <a:ext cx="3575993" cy="259137"/>
          </a:xfrm>
          <a:prstGeom prst="rect">
            <a:avLst/>
          </a:prstGeom>
          <a:noFill/>
        </p:spPr>
        <p:txBody>
          <a:bodyPr wrap="square" lIns="0" tIns="0" rIns="0" bIns="0" rtlCol="0">
            <a:noAutofit/>
          </a:bodyPr>
          <a:lstStyle/>
          <a:p>
            <a:pPr algn="ctr" defTabSz="456758" fontAlgn="base">
              <a:spcBef>
                <a:spcPts val="1200"/>
              </a:spcBef>
            </a:pPr>
            <a:r>
              <a:rPr lang="en-US" sz="1400" b="1" dirty="0">
                <a:solidFill>
                  <a:srgbClr val="7E4098"/>
                </a:solidFill>
                <a:latin typeface="Open Sans" panose="020B0606030504020204" pitchFamily="34" charset="0"/>
                <a:ea typeface="Open Sans" panose="020B0606030504020204" pitchFamily="34" charset="0"/>
                <a:cs typeface="Open Sans" panose="020B0606030504020204" pitchFamily="34" charset="0"/>
              </a:rPr>
              <a:t>BACK</a:t>
            </a:r>
          </a:p>
        </p:txBody>
      </p:sp>
      <p:sp>
        <p:nvSpPr>
          <p:cNvPr id="36" name="Google Shape;132;p6">
            <a:extLst>
              <a:ext uri="{FF2B5EF4-FFF2-40B4-BE49-F238E27FC236}">
                <a16:creationId xmlns:a16="http://schemas.microsoft.com/office/drawing/2014/main" id="{6636DA46-13E1-1A42-A86C-B5C7E9B92960}"/>
              </a:ext>
            </a:extLst>
          </p:cNvPr>
          <p:cNvSpPr txBox="1"/>
          <p:nvPr/>
        </p:nvSpPr>
        <p:spPr>
          <a:xfrm>
            <a:off x="8313375" y="2651286"/>
            <a:ext cx="2467066" cy="984875"/>
          </a:xfrm>
          <a:prstGeom prst="rect">
            <a:avLst/>
          </a:prstGeom>
          <a:solidFill>
            <a:srgbClr val="E5D4ED"/>
          </a:solidFill>
          <a:ln>
            <a:noFill/>
          </a:ln>
        </p:spPr>
        <p:txBody>
          <a:bodyPr spcFirstLastPara="1" wrap="square" lIns="365750" tIns="182875" rIns="182875" bIns="182875" anchor="ctr" anchorCtr="0">
            <a:spAutoFit/>
          </a:bodyPr>
          <a:lstStyle/>
          <a:p>
            <a:pPr marL="0" marR="0" lvl="0" indent="0" algn="l" rtl="0">
              <a:spcBef>
                <a:spcPts val="0"/>
              </a:spcBef>
              <a:spcAft>
                <a:spcPts val="0"/>
              </a:spcAft>
              <a:buNone/>
            </a:pPr>
            <a:r>
              <a:rPr lang="en-US" sz="2000" b="1" dirty="0">
                <a:solidFill>
                  <a:schemeClr val="accent2"/>
                </a:solidFill>
                <a:latin typeface="Open Sans"/>
                <a:ea typeface="Open Sans"/>
                <a:cs typeface="Open Sans"/>
                <a:sym typeface="Open Sans"/>
              </a:rPr>
              <a:t>Contract PBP number</a:t>
            </a:r>
            <a:endParaRPr dirty="0"/>
          </a:p>
        </p:txBody>
      </p:sp>
      <p:cxnSp>
        <p:nvCxnSpPr>
          <p:cNvPr id="37" name="Straight Arrow Connector 36">
            <a:extLst>
              <a:ext uri="{FF2B5EF4-FFF2-40B4-BE49-F238E27FC236}">
                <a16:creationId xmlns:a16="http://schemas.microsoft.com/office/drawing/2014/main" id="{11869513-ED81-CD41-8AEA-308EC0A1BE1E}"/>
              </a:ext>
            </a:extLst>
          </p:cNvPr>
          <p:cNvCxnSpPr>
            <a:cxnSpLocks/>
          </p:cNvCxnSpPr>
          <p:nvPr/>
        </p:nvCxnSpPr>
        <p:spPr>
          <a:xfrm flipH="1">
            <a:off x="7957776" y="3287230"/>
            <a:ext cx="48326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49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anim calcmode="lin" valueType="num">
                                      <p:cBhvr>
                                        <p:cTn id="57" dur="1000" fill="hold"/>
                                        <p:tgtEl>
                                          <p:spTgt spid="37"/>
                                        </p:tgtEl>
                                        <p:attrNameLst>
                                          <p:attrName>ppt_x</p:attrName>
                                        </p:attrNameLst>
                                      </p:cBhvr>
                                      <p:tavLst>
                                        <p:tav tm="0">
                                          <p:val>
                                            <p:strVal val="#ppt_x"/>
                                          </p:val>
                                        </p:tav>
                                        <p:tav tm="100000">
                                          <p:val>
                                            <p:strVal val="#ppt_x"/>
                                          </p:val>
                                        </p:tav>
                                      </p:tavLst>
                                    </p:anim>
                                    <p:anim calcmode="lin" valueType="num">
                                      <p:cBhvr>
                                        <p:cTn id="58" dur="1000" fill="hold"/>
                                        <p:tgtEl>
                                          <p:spTgt spid="37"/>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42" presetClass="entr" presetSubtype="0" fill="hold"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1000"/>
                                        <p:tgtEl>
                                          <p:spTgt spid="33"/>
                                        </p:tgtEl>
                                      </p:cBhvr>
                                    </p:animEffect>
                                    <p:anim calcmode="lin" valueType="num">
                                      <p:cBhvr>
                                        <p:cTn id="63" dur="1000" fill="hold"/>
                                        <p:tgtEl>
                                          <p:spTgt spid="33"/>
                                        </p:tgtEl>
                                        <p:attrNameLst>
                                          <p:attrName>ppt_x</p:attrName>
                                        </p:attrNameLst>
                                      </p:cBhvr>
                                      <p:tavLst>
                                        <p:tav tm="0">
                                          <p:val>
                                            <p:strVal val="#ppt_x"/>
                                          </p:val>
                                        </p:tav>
                                        <p:tav tm="100000">
                                          <p:val>
                                            <p:strVal val="#ppt_x"/>
                                          </p:val>
                                        </p:tav>
                                      </p:tavLst>
                                    </p:anim>
                                    <p:anim calcmode="lin" valueType="num">
                                      <p:cBhvr>
                                        <p:cTn id="64" dur="1000" fill="hold"/>
                                        <p:tgtEl>
                                          <p:spTgt spid="3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anim calcmode="lin" valueType="num">
                                      <p:cBhvr>
                                        <p:cTn id="68" dur="1000" fill="hold"/>
                                        <p:tgtEl>
                                          <p:spTgt spid="35"/>
                                        </p:tgtEl>
                                        <p:attrNameLst>
                                          <p:attrName>ppt_x</p:attrName>
                                        </p:attrNameLst>
                                      </p:cBhvr>
                                      <p:tavLst>
                                        <p:tav tm="0">
                                          <p:val>
                                            <p:strVal val="#ppt_x"/>
                                          </p:val>
                                        </p:tav>
                                        <p:tav tm="100000">
                                          <p:val>
                                            <p:strVal val="#ppt_x"/>
                                          </p:val>
                                        </p:tav>
                                      </p:tavLst>
                                    </p:anim>
                                    <p:anim calcmode="lin" valueType="num">
                                      <p:cBhvr>
                                        <p:cTn id="69" dur="1000" fill="hold"/>
                                        <p:tgtEl>
                                          <p:spTgt spid="35"/>
                                        </p:tgtEl>
                                        <p:attrNameLst>
                                          <p:attrName>ppt_y</p:attrName>
                                        </p:attrNameLst>
                                      </p:cBhvr>
                                      <p:tavLst>
                                        <p:tav tm="0">
                                          <p:val>
                                            <p:strVal val="#ppt_y+.1"/>
                                          </p:val>
                                        </p:tav>
                                        <p:tav tm="100000">
                                          <p:val>
                                            <p:strVal val="#ppt_y"/>
                                          </p:val>
                                        </p:tav>
                                      </p:tavLst>
                                    </p:anim>
                                  </p:childTnLst>
                                </p:cTn>
                              </p:par>
                            </p:childTnLst>
                          </p:cTn>
                        </p:par>
                        <p:par>
                          <p:cTn id="70" fill="hold">
                            <p:stCondLst>
                              <p:cond delay="6000"/>
                            </p:stCondLst>
                            <p:childTnLst>
                              <p:par>
                                <p:cTn id="71" presetID="42"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1000"/>
                                        <p:tgtEl>
                                          <p:spTgt spid="27"/>
                                        </p:tgtEl>
                                      </p:cBhvr>
                                    </p:animEffect>
                                    <p:anim calcmode="lin" valueType="num">
                                      <p:cBhvr>
                                        <p:cTn id="79" dur="1000" fill="hold"/>
                                        <p:tgtEl>
                                          <p:spTgt spid="27"/>
                                        </p:tgtEl>
                                        <p:attrNameLst>
                                          <p:attrName>ppt_x</p:attrName>
                                        </p:attrNameLst>
                                      </p:cBhvr>
                                      <p:tavLst>
                                        <p:tav tm="0">
                                          <p:val>
                                            <p:strVal val="#ppt_x"/>
                                          </p:val>
                                        </p:tav>
                                        <p:tav tm="100000">
                                          <p:val>
                                            <p:strVal val="#ppt_x"/>
                                          </p:val>
                                        </p:tav>
                                      </p:tavLst>
                                    </p:anim>
                                    <p:anim calcmode="lin" valueType="num">
                                      <p:cBhvr>
                                        <p:cTn id="8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5" grpId="0" animBg="1"/>
      <p:bldP spid="34" grpId="0"/>
      <p:bldP spid="35" grpId="0"/>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a garden&#10;&#10;Description automatically generated">
            <a:extLst>
              <a:ext uri="{FF2B5EF4-FFF2-40B4-BE49-F238E27FC236}">
                <a16:creationId xmlns:a16="http://schemas.microsoft.com/office/drawing/2014/main" id="{EACA5160-BA3B-944C-97CC-D976C721A8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20" y="7951"/>
            <a:ext cx="12451764" cy="6975662"/>
          </a:xfrm>
          <a:prstGeom prst="rect">
            <a:avLst/>
          </a:prstGeom>
        </p:spPr>
      </p:pic>
      <p:sp>
        <p:nvSpPr>
          <p:cNvPr id="3" name="TextBox 2">
            <a:extLst>
              <a:ext uri="{FF2B5EF4-FFF2-40B4-BE49-F238E27FC236}">
                <a16:creationId xmlns:a16="http://schemas.microsoft.com/office/drawing/2014/main" id="{3E1EDFA6-F88E-FB40-8BE1-0FB33C53DBF8}"/>
              </a:ext>
            </a:extLst>
          </p:cNvPr>
          <p:cNvSpPr txBox="1"/>
          <p:nvPr/>
        </p:nvSpPr>
        <p:spPr>
          <a:xfrm>
            <a:off x="0" y="4270247"/>
            <a:ext cx="12192000" cy="2205319"/>
          </a:xfrm>
          <a:prstGeom prst="rect">
            <a:avLst/>
          </a:prstGeom>
          <a:noFill/>
        </p:spPr>
        <p:txBody>
          <a:bodyPr wrap="square" lIns="0" tIns="0" rIns="0" bIns="0" rtlCol="0">
            <a:noAutofit/>
          </a:bodyPr>
          <a:lstStyle/>
          <a:p>
            <a:pPr algn="ctr"/>
            <a:r>
              <a:rPr lang="en-US" sz="6600" dirty="0">
                <a:solidFill>
                  <a:schemeClr val="bg1"/>
                </a:solidFill>
                <a:latin typeface="Domaine Display" panose="020A0803080505060203" pitchFamily="18" charset="77"/>
              </a:rPr>
              <a:t>Our total </a:t>
            </a:r>
            <a:br>
              <a:rPr lang="en-US" sz="6600" dirty="0">
                <a:solidFill>
                  <a:schemeClr val="bg1"/>
                </a:solidFill>
                <a:latin typeface="Domaine Display" panose="020A0803080505060203" pitchFamily="18" charset="77"/>
              </a:rPr>
            </a:br>
            <a:r>
              <a:rPr lang="en-US" sz="6600" dirty="0">
                <a:solidFill>
                  <a:schemeClr val="bg1"/>
                </a:solidFill>
                <a:latin typeface="Domaine Display" panose="020A0803080505060203" pitchFamily="18" charset="77"/>
              </a:rPr>
              <a:t>approach to Medicare</a:t>
            </a:r>
          </a:p>
        </p:txBody>
      </p:sp>
      <p:sp>
        <p:nvSpPr>
          <p:cNvPr id="6" name="TextBox 5">
            <a:extLst>
              <a:ext uri="{FF2B5EF4-FFF2-40B4-BE49-F238E27FC236}">
                <a16:creationId xmlns:a16="http://schemas.microsoft.com/office/drawing/2014/main" id="{5944F6C2-6E55-8D45-B23A-0D48D0649C93}"/>
              </a:ext>
            </a:extLst>
          </p:cNvPr>
          <p:cNvSpPr txBox="1"/>
          <p:nvPr/>
        </p:nvSpPr>
        <p:spPr>
          <a:xfrm>
            <a:off x="12182973" y="6676465"/>
            <a:ext cx="289111" cy="363070"/>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Tree>
    <p:extLst>
      <p:ext uri="{BB962C8B-B14F-4D97-AF65-F5344CB8AC3E}">
        <p14:creationId xmlns:p14="http://schemas.microsoft.com/office/powerpoint/2010/main" val="1079594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1EDFA6-F88E-FB40-8BE1-0FB33C53DBF8}"/>
              </a:ext>
            </a:extLst>
          </p:cNvPr>
          <p:cNvSpPr txBox="1"/>
          <p:nvPr/>
        </p:nvSpPr>
        <p:spPr>
          <a:xfrm>
            <a:off x="691895" y="4464024"/>
            <a:ext cx="10808209" cy="2205319"/>
          </a:xfrm>
          <a:prstGeom prst="rect">
            <a:avLst/>
          </a:prstGeom>
          <a:noFill/>
        </p:spPr>
        <p:txBody>
          <a:bodyPr wrap="square" lIns="0" tIns="0" rIns="0" bIns="0" rtlCol="0">
            <a:noAutofit/>
          </a:bodyPr>
          <a:lstStyle/>
          <a:p>
            <a:pPr algn="just"/>
            <a:r>
              <a:rPr lang="en-US" sz="1200" dirty="0">
                <a:solidFill>
                  <a:schemeClr val="tx2"/>
                </a:solidFill>
              </a:rPr>
              <a:t>Aetna Medicare is a HMO, PPO plan with a Medicare contract. Our SNPs also have contracts with State Medicaid programs. Enrollment in our plans depends on contract renewal. Plan features and availability may vary by service area. Other pharmacies are available in our network. Out-of-network/non-contracted providers are under no obligation to treat Aetna members, except in emergency situations. Please call our customer service number or see your Evidence of Coverage for more information, including the cost-sharing that applies to out-of-network services. Every year, Medicare evaluates plans based on a 5-star rating system. Aetna Medicare’s pharmacy network includes limited lower cost preferred pharmacies in: rural Missouri, rural Maine and rural South Dakota. The lower costs advertised in our plan materials for these pharmacies may not be available at the pharmacy you use. For up-to-date information about our network pharmacies, including whether there are any lower-cost preferred pharmacies in your area, members please call the number on your ID card, non-members please call 1-833-258-3132 (TTY: 711) or consult the online pharmacy directory at http://www.aetnamedicare.com/</a:t>
            </a:r>
            <a:r>
              <a:rPr lang="en-US" sz="1200" dirty="0" err="1">
                <a:solidFill>
                  <a:schemeClr val="tx2"/>
                </a:solidFill>
              </a:rPr>
              <a:t>pharmacyhelp</a:t>
            </a:r>
            <a:r>
              <a:rPr lang="en-US" sz="1200" dirty="0">
                <a:solidFill>
                  <a:schemeClr val="tx2"/>
                </a:solidFill>
              </a:rPr>
              <a:t>. The pharmacy network may change at any time. You will receive notice when necessary. Members who get “Extra Help” are not required to fill prescriptions at preferred network pharmacies in order to get Low Income Subsidy (LIS) copays.</a:t>
            </a:r>
          </a:p>
        </p:txBody>
      </p:sp>
      <p:sp>
        <p:nvSpPr>
          <p:cNvPr id="4" name="TextBox 3">
            <a:extLst>
              <a:ext uri="{FF2B5EF4-FFF2-40B4-BE49-F238E27FC236}">
                <a16:creationId xmlns:a16="http://schemas.microsoft.com/office/drawing/2014/main" id="{676B5C98-B017-BE4A-9E4C-4D622B63DB15}"/>
              </a:ext>
            </a:extLst>
          </p:cNvPr>
          <p:cNvSpPr txBox="1"/>
          <p:nvPr/>
        </p:nvSpPr>
        <p:spPr>
          <a:xfrm>
            <a:off x="-152389" y="-62401"/>
            <a:ext cx="304777" cy="363071"/>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
        <p:nvSpPr>
          <p:cNvPr id="5" name="TextBox 4">
            <a:extLst>
              <a:ext uri="{FF2B5EF4-FFF2-40B4-BE49-F238E27FC236}">
                <a16:creationId xmlns:a16="http://schemas.microsoft.com/office/drawing/2014/main" id="{66494FA4-3BFA-4846-B06D-9B1935C9D175}"/>
              </a:ext>
            </a:extLst>
          </p:cNvPr>
          <p:cNvSpPr txBox="1"/>
          <p:nvPr/>
        </p:nvSpPr>
        <p:spPr>
          <a:xfrm>
            <a:off x="2945026" y="1383001"/>
            <a:ext cx="6301946" cy="1383957"/>
          </a:xfrm>
          <a:prstGeom prst="rect">
            <a:avLst/>
          </a:prstGeom>
          <a:noFill/>
        </p:spPr>
        <p:txBody>
          <a:bodyPr wrap="square" lIns="0" tIns="0" rIns="0" bIns="0" rtlCol="0">
            <a:noAutofit/>
          </a:bodyPr>
          <a:lstStyle/>
          <a:p>
            <a:pPr algn="ctr" defTabSz="456758" fontAlgn="base">
              <a:spcBef>
                <a:spcPts val="1200"/>
              </a:spcBef>
            </a:pPr>
            <a:r>
              <a:rPr lang="en-US" sz="6600" dirty="0">
                <a:solidFill>
                  <a:schemeClr val="accent2"/>
                </a:solidFill>
                <a:latin typeface="Domaine Display" panose="020A0803080505060203" pitchFamily="18" charset="77"/>
                <a:cs typeface="Open Sans Light"/>
              </a:rPr>
              <a:t>Thank you</a:t>
            </a:r>
          </a:p>
        </p:txBody>
      </p:sp>
      <p:pic>
        <p:nvPicPr>
          <p:cNvPr id="6" name="Picture 5" descr="A picture containing object, clock&#10;&#10;Description automatically generated">
            <a:extLst>
              <a:ext uri="{FF2B5EF4-FFF2-40B4-BE49-F238E27FC236}">
                <a16:creationId xmlns:a16="http://schemas.microsoft.com/office/drawing/2014/main" id="{80DB0282-9310-8A41-A819-1C8CB08725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0599" y="3191141"/>
            <a:ext cx="2590800" cy="590126"/>
          </a:xfrm>
          <a:prstGeom prst="rect">
            <a:avLst/>
          </a:prstGeom>
        </p:spPr>
      </p:pic>
    </p:spTree>
    <p:extLst>
      <p:ext uri="{BB962C8B-B14F-4D97-AF65-F5344CB8AC3E}">
        <p14:creationId xmlns:p14="http://schemas.microsoft.com/office/powerpoint/2010/main" val="3054766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A2F7749C-F350-B54F-83D2-F68D4665F885}"/>
              </a:ext>
            </a:extLst>
          </p:cNvPr>
          <p:cNvSpPr txBox="1">
            <a:spLocks/>
          </p:cNvSpPr>
          <p:nvPr/>
        </p:nvSpPr>
        <p:spPr>
          <a:xfrm>
            <a:off x="340963" y="332255"/>
            <a:ext cx="13906222" cy="619896"/>
          </a:xfrm>
          <a:prstGeom prst="rect">
            <a:avLst/>
          </a:prstGeom>
        </p:spPr>
        <p:txBody>
          <a:bodyPr/>
          <a:lst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a:lstStyle>
          <a:p>
            <a:r>
              <a:rPr lang="en-US" sz="3200" dirty="0">
                <a:latin typeface="Domaine Display" panose="020A0803080505060203" pitchFamily="18" charset="77"/>
              </a:rPr>
              <a:t>The basics of Medicare</a:t>
            </a:r>
          </a:p>
        </p:txBody>
      </p:sp>
      <p:sp>
        <p:nvSpPr>
          <p:cNvPr id="13" name="TextBox 12">
            <a:extLst>
              <a:ext uri="{FF2B5EF4-FFF2-40B4-BE49-F238E27FC236}">
                <a16:creationId xmlns:a16="http://schemas.microsoft.com/office/drawing/2014/main" id="{B5B65AE3-13FC-4046-96A0-B489FDCE9E17}"/>
              </a:ext>
            </a:extLst>
          </p:cNvPr>
          <p:cNvSpPr txBox="1"/>
          <p:nvPr/>
        </p:nvSpPr>
        <p:spPr>
          <a:xfrm>
            <a:off x="448525" y="918111"/>
            <a:ext cx="11865204" cy="411426"/>
          </a:xfrm>
          <a:prstGeom prst="rect">
            <a:avLst/>
          </a:prstGeom>
          <a:noFill/>
        </p:spPr>
        <p:txBody>
          <a:bodyPr wrap="square" lIns="0" tIns="0" rIns="0" bIns="0" rtlCol="0">
            <a:noAutofit/>
          </a:bodyPr>
          <a:lstStyle/>
          <a:p>
            <a:pPr>
              <a:lnSpc>
                <a:spcPct val="125000"/>
              </a:lnSpc>
            </a:pPr>
            <a:r>
              <a:rPr lang="en-US" sz="2000" b="1" spc="60" dirty="0">
                <a:solidFill>
                  <a:schemeClr val="accent2"/>
                </a:solidFill>
                <a:latin typeface="Open Sans Semibold" panose="020B0606030504020204" pitchFamily="34" charset="0"/>
                <a:ea typeface="Open Sans Semibold" panose="020B0606030504020204" pitchFamily="34" charset="0"/>
                <a:cs typeface="Open Sans Semibold" panose="020B0606030504020204" pitchFamily="34" charset="0"/>
              </a:rPr>
              <a:t>Important terms for understanding your insurance coverage</a:t>
            </a:r>
          </a:p>
        </p:txBody>
      </p:sp>
      <p:sp>
        <p:nvSpPr>
          <p:cNvPr id="45" name="Rectangle 44">
            <a:extLst>
              <a:ext uri="{FF2B5EF4-FFF2-40B4-BE49-F238E27FC236}">
                <a16:creationId xmlns:a16="http://schemas.microsoft.com/office/drawing/2014/main" id="{D0AFF951-2FF4-4A44-A131-4E274257F7F4}"/>
              </a:ext>
            </a:extLst>
          </p:cNvPr>
          <p:cNvSpPr/>
          <p:nvPr/>
        </p:nvSpPr>
        <p:spPr>
          <a:xfrm>
            <a:off x="2708237" y="1623017"/>
            <a:ext cx="2423075" cy="10446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pic>
        <p:nvPicPr>
          <p:cNvPr id="25" name="Picture 24">
            <a:extLst>
              <a:ext uri="{FF2B5EF4-FFF2-40B4-BE49-F238E27FC236}">
                <a16:creationId xmlns:a16="http://schemas.microsoft.com/office/drawing/2014/main" id="{6FF54A19-D80D-5E49-950E-98C4B89C5521}"/>
              </a:ext>
            </a:extLst>
          </p:cNvPr>
          <p:cNvPicPr>
            <a:picLocks noChangeAspect="1"/>
          </p:cNvPicPr>
          <p:nvPr/>
        </p:nvPicPr>
        <p:blipFill>
          <a:blip r:embed="rId3"/>
          <a:stretch>
            <a:fillRect/>
          </a:stretch>
        </p:blipFill>
        <p:spPr>
          <a:xfrm>
            <a:off x="2795214" y="1726518"/>
            <a:ext cx="844020" cy="844020"/>
          </a:xfrm>
          <a:prstGeom prst="rect">
            <a:avLst/>
          </a:prstGeom>
        </p:spPr>
      </p:pic>
      <p:sp>
        <p:nvSpPr>
          <p:cNvPr id="40" name="Rectangle 39">
            <a:extLst>
              <a:ext uri="{FF2B5EF4-FFF2-40B4-BE49-F238E27FC236}">
                <a16:creationId xmlns:a16="http://schemas.microsoft.com/office/drawing/2014/main" id="{9ACF47F2-5C6B-4F44-9969-CC0AE169E671}"/>
              </a:ext>
            </a:extLst>
          </p:cNvPr>
          <p:cNvSpPr/>
          <p:nvPr/>
        </p:nvSpPr>
        <p:spPr>
          <a:xfrm>
            <a:off x="8473737" y="1623017"/>
            <a:ext cx="3309412" cy="10446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pic>
        <p:nvPicPr>
          <p:cNvPr id="24" name="Picture 23">
            <a:extLst>
              <a:ext uri="{FF2B5EF4-FFF2-40B4-BE49-F238E27FC236}">
                <a16:creationId xmlns:a16="http://schemas.microsoft.com/office/drawing/2014/main" id="{6CE6DC3F-8D73-DA49-947E-E586C7E62621}"/>
              </a:ext>
            </a:extLst>
          </p:cNvPr>
          <p:cNvPicPr>
            <a:picLocks noChangeAspect="1"/>
          </p:cNvPicPr>
          <p:nvPr/>
        </p:nvPicPr>
        <p:blipFill>
          <a:blip r:embed="rId4"/>
          <a:stretch>
            <a:fillRect/>
          </a:stretch>
        </p:blipFill>
        <p:spPr>
          <a:xfrm>
            <a:off x="8636023" y="1719544"/>
            <a:ext cx="844020" cy="844020"/>
          </a:xfrm>
          <a:prstGeom prst="rect">
            <a:avLst/>
          </a:prstGeom>
        </p:spPr>
      </p:pic>
      <p:sp>
        <p:nvSpPr>
          <p:cNvPr id="35" name="Rectangle 34">
            <a:extLst>
              <a:ext uri="{FF2B5EF4-FFF2-40B4-BE49-F238E27FC236}">
                <a16:creationId xmlns:a16="http://schemas.microsoft.com/office/drawing/2014/main" id="{7A0C18BB-950B-544F-AEF6-B3A2646F292B}"/>
              </a:ext>
            </a:extLst>
          </p:cNvPr>
          <p:cNvSpPr/>
          <p:nvPr/>
        </p:nvSpPr>
        <p:spPr>
          <a:xfrm>
            <a:off x="5191031" y="1623017"/>
            <a:ext cx="3197980" cy="10446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pic>
        <p:nvPicPr>
          <p:cNvPr id="17" name="Picture 16">
            <a:extLst>
              <a:ext uri="{FF2B5EF4-FFF2-40B4-BE49-F238E27FC236}">
                <a16:creationId xmlns:a16="http://schemas.microsoft.com/office/drawing/2014/main" id="{F868A500-E8A4-2A41-BD32-9B149E18BAE9}"/>
              </a:ext>
            </a:extLst>
          </p:cNvPr>
          <p:cNvPicPr>
            <a:picLocks noChangeAspect="1"/>
          </p:cNvPicPr>
          <p:nvPr/>
        </p:nvPicPr>
        <p:blipFill>
          <a:blip r:embed="rId5"/>
          <a:stretch>
            <a:fillRect/>
          </a:stretch>
        </p:blipFill>
        <p:spPr>
          <a:xfrm>
            <a:off x="5275756" y="1718747"/>
            <a:ext cx="844020" cy="844020"/>
          </a:xfrm>
          <a:prstGeom prst="rect">
            <a:avLst/>
          </a:prstGeom>
        </p:spPr>
      </p:pic>
      <p:sp>
        <p:nvSpPr>
          <p:cNvPr id="30" name="Rectangle 29">
            <a:extLst>
              <a:ext uri="{FF2B5EF4-FFF2-40B4-BE49-F238E27FC236}">
                <a16:creationId xmlns:a16="http://schemas.microsoft.com/office/drawing/2014/main" id="{7077675B-5030-3E41-81E7-D85F983297F0}"/>
              </a:ext>
            </a:extLst>
          </p:cNvPr>
          <p:cNvSpPr/>
          <p:nvPr/>
        </p:nvSpPr>
        <p:spPr>
          <a:xfrm>
            <a:off x="408852" y="1623017"/>
            <a:ext cx="2225828" cy="10446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pic>
        <p:nvPicPr>
          <p:cNvPr id="15" name="Picture 14">
            <a:extLst>
              <a:ext uri="{FF2B5EF4-FFF2-40B4-BE49-F238E27FC236}">
                <a16:creationId xmlns:a16="http://schemas.microsoft.com/office/drawing/2014/main" id="{F8383AF3-7E21-174C-AFF8-AD2BCC3516B5}"/>
              </a:ext>
            </a:extLst>
          </p:cNvPr>
          <p:cNvPicPr>
            <a:picLocks noChangeAspect="1"/>
          </p:cNvPicPr>
          <p:nvPr/>
        </p:nvPicPr>
        <p:blipFill>
          <a:blip r:embed="rId6"/>
          <a:stretch>
            <a:fillRect/>
          </a:stretch>
        </p:blipFill>
        <p:spPr>
          <a:xfrm>
            <a:off x="504818" y="1719116"/>
            <a:ext cx="844020" cy="844020"/>
          </a:xfrm>
          <a:prstGeom prst="rect">
            <a:avLst/>
          </a:prstGeom>
        </p:spPr>
      </p:pic>
      <p:sp>
        <p:nvSpPr>
          <p:cNvPr id="31" name="TextBox 30">
            <a:extLst>
              <a:ext uri="{FF2B5EF4-FFF2-40B4-BE49-F238E27FC236}">
                <a16:creationId xmlns:a16="http://schemas.microsoft.com/office/drawing/2014/main" id="{681F4AA8-F9A1-CE4A-84B7-BA25BE33D6A1}"/>
              </a:ext>
            </a:extLst>
          </p:cNvPr>
          <p:cNvSpPr txBox="1"/>
          <p:nvPr/>
        </p:nvSpPr>
        <p:spPr>
          <a:xfrm>
            <a:off x="1450040" y="1984712"/>
            <a:ext cx="1577244" cy="348208"/>
          </a:xfrm>
          <a:prstGeom prst="rect">
            <a:avLst/>
          </a:prstGeom>
          <a:noFill/>
        </p:spPr>
        <p:txBody>
          <a:bodyPr wrap="square" lIns="0" tIns="0" rIns="0" bIns="0" rtlCol="0">
            <a:noAutofit/>
          </a:bodyPr>
          <a:lstStyle/>
          <a:p>
            <a:pPr defTabSz="456758" fontAlgn="base">
              <a:spcBef>
                <a:spcPts val="1200"/>
              </a:spcBef>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Premium</a:t>
            </a:r>
          </a:p>
        </p:txBody>
      </p:sp>
      <p:sp>
        <p:nvSpPr>
          <p:cNvPr id="33" name="Rectangle 32">
            <a:extLst>
              <a:ext uri="{FF2B5EF4-FFF2-40B4-BE49-F238E27FC236}">
                <a16:creationId xmlns:a16="http://schemas.microsoft.com/office/drawing/2014/main" id="{4687AA6B-F333-EF42-B861-FEB1586D02A1}"/>
              </a:ext>
            </a:extLst>
          </p:cNvPr>
          <p:cNvSpPr/>
          <p:nvPr/>
        </p:nvSpPr>
        <p:spPr>
          <a:xfrm>
            <a:off x="408851" y="2716229"/>
            <a:ext cx="2225828" cy="32236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4" name="TextBox 33">
            <a:extLst>
              <a:ext uri="{FF2B5EF4-FFF2-40B4-BE49-F238E27FC236}">
                <a16:creationId xmlns:a16="http://schemas.microsoft.com/office/drawing/2014/main" id="{12034568-2A3D-7E44-B22B-1CF82B2D6896}"/>
              </a:ext>
            </a:extLst>
          </p:cNvPr>
          <p:cNvSpPr txBox="1"/>
          <p:nvPr/>
        </p:nvSpPr>
        <p:spPr>
          <a:xfrm>
            <a:off x="591537" y="2804754"/>
            <a:ext cx="2043142" cy="2650136"/>
          </a:xfrm>
          <a:prstGeom prst="rect">
            <a:avLst/>
          </a:prstGeom>
          <a:noFill/>
        </p:spPr>
        <p:txBody>
          <a:bodyPr wrap="square" lIns="0" tIns="0" rIns="0" bIns="0" rtlCol="0">
            <a:noAutofit/>
          </a:bodyPr>
          <a:lstStyle/>
          <a:p>
            <a:pPr defTabSz="456758" fontAlgn="base">
              <a:lnSpc>
                <a:spcPct val="125000"/>
              </a:lnSpc>
              <a:spcBef>
                <a:spcPts val="1200"/>
              </a:spcBef>
            </a:pPr>
            <a:r>
              <a:rPr lang="en-US" dirty="0">
                <a:latin typeface="Open Sans" panose="020B0606030504020204" pitchFamily="34" charset="0"/>
                <a:ea typeface="Open Sans" panose="020B0606030504020204" pitchFamily="34" charset="0"/>
                <a:cs typeface="Open Sans" panose="020B0606030504020204" pitchFamily="34" charset="0"/>
              </a:rPr>
              <a:t>The monthly amount you pay for your Medicare coverage (you could have multiple premiums).</a:t>
            </a:r>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p>
          <a:p>
            <a:pPr defTabSz="456758" fontAlgn="base">
              <a:lnSpc>
                <a:spcPct val="125000"/>
              </a:lnSpc>
              <a:spcBef>
                <a:spcPts val="1200"/>
              </a:spcBef>
            </a:pPr>
            <a:endParaRPr lang="en-US" dirty="0">
              <a:latin typeface="Open Sans Light"/>
              <a:cs typeface="Open Sans Light"/>
            </a:endParaRPr>
          </a:p>
        </p:txBody>
      </p:sp>
      <p:sp>
        <p:nvSpPr>
          <p:cNvPr id="37" name="TextBox 36">
            <a:extLst>
              <a:ext uri="{FF2B5EF4-FFF2-40B4-BE49-F238E27FC236}">
                <a16:creationId xmlns:a16="http://schemas.microsoft.com/office/drawing/2014/main" id="{5983DAA3-CEB6-6B44-BBA7-A47EE7A1A6B0}"/>
              </a:ext>
            </a:extLst>
          </p:cNvPr>
          <p:cNvSpPr txBox="1"/>
          <p:nvPr/>
        </p:nvSpPr>
        <p:spPr>
          <a:xfrm>
            <a:off x="6322576" y="1984712"/>
            <a:ext cx="1575350" cy="348208"/>
          </a:xfrm>
          <a:prstGeom prst="rect">
            <a:avLst/>
          </a:prstGeom>
          <a:noFill/>
        </p:spPr>
        <p:txBody>
          <a:bodyPr wrap="square" lIns="0" tIns="0" rIns="0" bIns="0" rtlCol="0">
            <a:noAutofit/>
          </a:bodyPr>
          <a:lstStyle/>
          <a:p>
            <a:pPr defTabSz="456758" fontAlgn="base">
              <a:spcBef>
                <a:spcPts val="1200"/>
              </a:spcBef>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Copayment</a:t>
            </a:r>
          </a:p>
        </p:txBody>
      </p:sp>
      <p:sp>
        <p:nvSpPr>
          <p:cNvPr id="38" name="Rectangle 37">
            <a:extLst>
              <a:ext uri="{FF2B5EF4-FFF2-40B4-BE49-F238E27FC236}">
                <a16:creationId xmlns:a16="http://schemas.microsoft.com/office/drawing/2014/main" id="{201E2AA9-01BC-AD4C-8710-87040C81FE4C}"/>
              </a:ext>
            </a:extLst>
          </p:cNvPr>
          <p:cNvSpPr/>
          <p:nvPr/>
        </p:nvSpPr>
        <p:spPr>
          <a:xfrm>
            <a:off x="5191031" y="2716229"/>
            <a:ext cx="3197980" cy="322366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39" name="TextBox 38">
            <a:extLst>
              <a:ext uri="{FF2B5EF4-FFF2-40B4-BE49-F238E27FC236}">
                <a16:creationId xmlns:a16="http://schemas.microsoft.com/office/drawing/2014/main" id="{D22C57DB-3CF8-1341-80DB-F3A3D7498DE3}"/>
              </a:ext>
            </a:extLst>
          </p:cNvPr>
          <p:cNvSpPr txBox="1"/>
          <p:nvPr/>
        </p:nvSpPr>
        <p:spPr>
          <a:xfrm>
            <a:off x="5386160" y="2773163"/>
            <a:ext cx="2741839" cy="2650137"/>
          </a:xfrm>
          <a:prstGeom prst="rect">
            <a:avLst/>
          </a:prstGeom>
          <a:noFill/>
        </p:spPr>
        <p:txBody>
          <a:bodyPr wrap="square" lIns="0" tIns="0" rIns="0" bIns="0" rtlCol="0">
            <a:noAutofit/>
          </a:bodyPr>
          <a:lstStyle/>
          <a:p>
            <a:pPr>
              <a:lnSpc>
                <a:spcPct val="125000"/>
              </a:lnSpc>
            </a:pPr>
            <a:r>
              <a:rPr lang="en-US" dirty="0"/>
              <a:t>The set amount you may have to pay as your share of the cost of covered medical services, supplies</a:t>
            </a:r>
            <a:r>
              <a:rPr lang="en-US" dirty="0">
                <a:solidFill>
                  <a:srgbClr val="FF0000"/>
                </a:solidFill>
              </a:rPr>
              <a:t> </a:t>
            </a:r>
            <a:r>
              <a:rPr lang="en-US" dirty="0"/>
              <a:t>or prescription drugs (usually a dollar amount). If applicable, this amount is paid after you reach your deductible.</a:t>
            </a:r>
          </a:p>
        </p:txBody>
      </p:sp>
      <p:sp>
        <p:nvSpPr>
          <p:cNvPr id="42" name="TextBox 41">
            <a:extLst>
              <a:ext uri="{FF2B5EF4-FFF2-40B4-BE49-F238E27FC236}">
                <a16:creationId xmlns:a16="http://schemas.microsoft.com/office/drawing/2014/main" id="{0755E4B2-5A76-2F44-9BD8-286386B764CE}"/>
              </a:ext>
            </a:extLst>
          </p:cNvPr>
          <p:cNvSpPr txBox="1"/>
          <p:nvPr/>
        </p:nvSpPr>
        <p:spPr>
          <a:xfrm>
            <a:off x="9581245" y="1984712"/>
            <a:ext cx="1575350" cy="348208"/>
          </a:xfrm>
          <a:prstGeom prst="rect">
            <a:avLst/>
          </a:prstGeom>
          <a:noFill/>
        </p:spPr>
        <p:txBody>
          <a:bodyPr wrap="square" lIns="0" tIns="0" rIns="0" bIns="0" rtlCol="0">
            <a:noAutofit/>
          </a:bodyPr>
          <a:lstStyle/>
          <a:p>
            <a:pPr defTabSz="456758" fontAlgn="base">
              <a:spcBef>
                <a:spcPts val="1200"/>
              </a:spcBef>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Coinsurance</a:t>
            </a:r>
          </a:p>
        </p:txBody>
      </p:sp>
      <p:sp>
        <p:nvSpPr>
          <p:cNvPr id="43" name="Rectangle 42">
            <a:extLst>
              <a:ext uri="{FF2B5EF4-FFF2-40B4-BE49-F238E27FC236}">
                <a16:creationId xmlns:a16="http://schemas.microsoft.com/office/drawing/2014/main" id="{E9B169A4-3759-A04B-9DDF-1A84FC4A8585}"/>
              </a:ext>
            </a:extLst>
          </p:cNvPr>
          <p:cNvSpPr/>
          <p:nvPr/>
        </p:nvSpPr>
        <p:spPr>
          <a:xfrm>
            <a:off x="8473737" y="2716229"/>
            <a:ext cx="3309412" cy="32236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4" name="TextBox 43">
            <a:extLst>
              <a:ext uri="{FF2B5EF4-FFF2-40B4-BE49-F238E27FC236}">
                <a16:creationId xmlns:a16="http://schemas.microsoft.com/office/drawing/2014/main" id="{2C435269-1E4F-284D-9050-8D81B5214F27}"/>
              </a:ext>
            </a:extLst>
          </p:cNvPr>
          <p:cNvSpPr txBox="1"/>
          <p:nvPr/>
        </p:nvSpPr>
        <p:spPr>
          <a:xfrm>
            <a:off x="8636023" y="2804753"/>
            <a:ext cx="2964440" cy="3037247"/>
          </a:xfrm>
          <a:prstGeom prst="rect">
            <a:avLst/>
          </a:prstGeom>
          <a:noFill/>
        </p:spPr>
        <p:txBody>
          <a:bodyPr wrap="square" lIns="0" tIns="0" rIns="0" bIns="0" rtlCol="0">
            <a:noAutofit/>
          </a:bodyPr>
          <a:lstStyle/>
          <a:p>
            <a:pPr>
              <a:lnSpc>
                <a:spcPct val="125000"/>
              </a:lnSpc>
            </a:pPr>
            <a:r>
              <a:rPr lang="en-US" dirty="0"/>
              <a:t>The amount you may have to pay as your share of the cost of covered medical services, supplies or prescription drugs (usually a percentage). If applicable, this amount is paid after you reach your deductible.</a:t>
            </a:r>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7" name="TextBox 46">
            <a:extLst>
              <a:ext uri="{FF2B5EF4-FFF2-40B4-BE49-F238E27FC236}">
                <a16:creationId xmlns:a16="http://schemas.microsoft.com/office/drawing/2014/main" id="{71F1A89B-1CC5-CA4A-B833-7E4F88DA77F5}"/>
              </a:ext>
            </a:extLst>
          </p:cNvPr>
          <p:cNvSpPr txBox="1"/>
          <p:nvPr/>
        </p:nvSpPr>
        <p:spPr>
          <a:xfrm>
            <a:off x="3749426" y="1984712"/>
            <a:ext cx="1575350" cy="348208"/>
          </a:xfrm>
          <a:prstGeom prst="rect">
            <a:avLst/>
          </a:prstGeom>
          <a:noFill/>
        </p:spPr>
        <p:txBody>
          <a:bodyPr wrap="square" lIns="0" tIns="0" rIns="0" bIns="0" rtlCol="0">
            <a:noAutofit/>
          </a:bodyPr>
          <a:lstStyle/>
          <a:p>
            <a:pPr defTabSz="456758" fontAlgn="base">
              <a:spcBef>
                <a:spcPts val="1200"/>
              </a:spcBef>
            </a:pPr>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Deductible</a:t>
            </a:r>
          </a:p>
        </p:txBody>
      </p:sp>
      <p:sp>
        <p:nvSpPr>
          <p:cNvPr id="48" name="Rectangle 47">
            <a:extLst>
              <a:ext uri="{FF2B5EF4-FFF2-40B4-BE49-F238E27FC236}">
                <a16:creationId xmlns:a16="http://schemas.microsoft.com/office/drawing/2014/main" id="{24CC4768-0785-F945-A5F9-DE169F47A2B3}"/>
              </a:ext>
            </a:extLst>
          </p:cNvPr>
          <p:cNvSpPr/>
          <p:nvPr/>
        </p:nvSpPr>
        <p:spPr>
          <a:xfrm>
            <a:off x="2708237" y="2716229"/>
            <a:ext cx="2423075" cy="322366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9" name="TextBox 48">
            <a:extLst>
              <a:ext uri="{FF2B5EF4-FFF2-40B4-BE49-F238E27FC236}">
                <a16:creationId xmlns:a16="http://schemas.microsoft.com/office/drawing/2014/main" id="{4D73EFA3-45B2-C741-BDBE-E96A12486E71}"/>
              </a:ext>
            </a:extLst>
          </p:cNvPr>
          <p:cNvSpPr txBox="1"/>
          <p:nvPr/>
        </p:nvSpPr>
        <p:spPr>
          <a:xfrm>
            <a:off x="2890923" y="2804753"/>
            <a:ext cx="2070544" cy="2650137"/>
          </a:xfrm>
          <a:prstGeom prst="rect">
            <a:avLst/>
          </a:prstGeom>
          <a:noFill/>
        </p:spPr>
        <p:txBody>
          <a:bodyPr wrap="square" lIns="0" tIns="0" rIns="0" bIns="0" rtlCol="0">
            <a:noAutofit/>
          </a:bodyPr>
          <a:lstStyle/>
          <a:p>
            <a:pPr>
              <a:lnSpc>
                <a:spcPct val="125000"/>
              </a:lnSpc>
            </a:pPr>
            <a:r>
              <a:rPr lang="en-US" dirty="0">
                <a:solidFill>
                  <a:schemeClr val="tx1">
                    <a:lumMod val="85000"/>
                    <a:lumOff val="15000"/>
                  </a:schemeClr>
                </a:solidFill>
              </a:rPr>
              <a:t>The amount you must pay for covered health care services before your insurance plan starts to pay.</a:t>
            </a:r>
            <a:endParaRPr lang="en-US" dirty="0">
              <a:solidFill>
                <a:schemeClr val="tx1">
                  <a:lumMod val="85000"/>
                  <a:lumOff val="1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67368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anim calcmode="lin" valueType="num">
                                      <p:cBhvr>
                                        <p:cTn id="40" dur="1000" fill="hold"/>
                                        <p:tgtEl>
                                          <p:spTgt spid="45"/>
                                        </p:tgtEl>
                                        <p:attrNameLst>
                                          <p:attrName>ppt_x</p:attrName>
                                        </p:attrNameLst>
                                      </p:cBhvr>
                                      <p:tavLst>
                                        <p:tav tm="0">
                                          <p:val>
                                            <p:strVal val="#ppt_x"/>
                                          </p:val>
                                        </p:tav>
                                        <p:tav tm="100000">
                                          <p:val>
                                            <p:strVal val="#ppt_x"/>
                                          </p:val>
                                        </p:tav>
                                      </p:tavLst>
                                    </p:anim>
                                    <p:anim calcmode="lin" valueType="num">
                                      <p:cBhvr>
                                        <p:cTn id="41" dur="1000" fill="hold"/>
                                        <p:tgtEl>
                                          <p:spTgt spid="4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1000"/>
                                        <p:tgtEl>
                                          <p:spTgt spid="47"/>
                                        </p:tgtEl>
                                      </p:cBhvr>
                                    </p:animEffect>
                                    <p:anim calcmode="lin" valueType="num">
                                      <p:cBhvr>
                                        <p:cTn id="50" dur="1000" fill="hold"/>
                                        <p:tgtEl>
                                          <p:spTgt spid="47"/>
                                        </p:tgtEl>
                                        <p:attrNameLst>
                                          <p:attrName>ppt_x</p:attrName>
                                        </p:attrNameLst>
                                      </p:cBhvr>
                                      <p:tavLst>
                                        <p:tav tm="0">
                                          <p:val>
                                            <p:strVal val="#ppt_x"/>
                                          </p:val>
                                        </p:tav>
                                        <p:tav tm="100000">
                                          <p:val>
                                            <p:strVal val="#ppt_x"/>
                                          </p:val>
                                        </p:tav>
                                      </p:tavLst>
                                    </p:anim>
                                    <p:anim calcmode="lin" valueType="num">
                                      <p:cBhvr>
                                        <p:cTn id="51" dur="1000" fill="hold"/>
                                        <p:tgtEl>
                                          <p:spTgt spid="4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1000"/>
                                        <p:tgtEl>
                                          <p:spTgt spid="48"/>
                                        </p:tgtEl>
                                      </p:cBhvr>
                                    </p:animEffect>
                                    <p:anim calcmode="lin" valueType="num">
                                      <p:cBhvr>
                                        <p:cTn id="55" dur="1000" fill="hold"/>
                                        <p:tgtEl>
                                          <p:spTgt spid="48"/>
                                        </p:tgtEl>
                                        <p:attrNameLst>
                                          <p:attrName>ppt_x</p:attrName>
                                        </p:attrNameLst>
                                      </p:cBhvr>
                                      <p:tavLst>
                                        <p:tav tm="0">
                                          <p:val>
                                            <p:strVal val="#ppt_x"/>
                                          </p:val>
                                        </p:tav>
                                        <p:tav tm="100000">
                                          <p:val>
                                            <p:strVal val="#ppt_x"/>
                                          </p:val>
                                        </p:tav>
                                      </p:tavLst>
                                    </p:anim>
                                    <p:anim calcmode="lin" valueType="num">
                                      <p:cBhvr>
                                        <p:cTn id="56" dur="1000" fill="hold"/>
                                        <p:tgtEl>
                                          <p:spTgt spid="4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1000"/>
                                        <p:tgtEl>
                                          <p:spTgt spid="49"/>
                                        </p:tgtEl>
                                      </p:cBhvr>
                                    </p:animEffect>
                                    <p:anim calcmode="lin" valueType="num">
                                      <p:cBhvr>
                                        <p:cTn id="60" dur="1000" fill="hold"/>
                                        <p:tgtEl>
                                          <p:spTgt spid="49"/>
                                        </p:tgtEl>
                                        <p:attrNameLst>
                                          <p:attrName>ppt_x</p:attrName>
                                        </p:attrNameLst>
                                      </p:cBhvr>
                                      <p:tavLst>
                                        <p:tav tm="0">
                                          <p:val>
                                            <p:strVal val="#ppt_x"/>
                                          </p:val>
                                        </p:tav>
                                        <p:tav tm="100000">
                                          <p:val>
                                            <p:strVal val="#ppt_x"/>
                                          </p:val>
                                        </p:tav>
                                      </p:tavLst>
                                    </p:anim>
                                    <p:anim calcmode="lin" valueType="num">
                                      <p:cBhvr>
                                        <p:cTn id="61" dur="1000" fill="hold"/>
                                        <p:tgtEl>
                                          <p:spTgt spid="49"/>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1000"/>
                                        <p:tgtEl>
                                          <p:spTgt spid="35"/>
                                        </p:tgtEl>
                                      </p:cBhvr>
                                    </p:animEffect>
                                    <p:anim calcmode="lin" valueType="num">
                                      <p:cBhvr>
                                        <p:cTn id="66" dur="1000" fill="hold"/>
                                        <p:tgtEl>
                                          <p:spTgt spid="35"/>
                                        </p:tgtEl>
                                        <p:attrNameLst>
                                          <p:attrName>ppt_x</p:attrName>
                                        </p:attrNameLst>
                                      </p:cBhvr>
                                      <p:tavLst>
                                        <p:tav tm="0">
                                          <p:val>
                                            <p:strVal val="#ppt_x"/>
                                          </p:val>
                                        </p:tav>
                                        <p:tav tm="100000">
                                          <p:val>
                                            <p:strVal val="#ppt_x"/>
                                          </p:val>
                                        </p:tav>
                                      </p:tavLst>
                                    </p:anim>
                                    <p:anim calcmode="lin" valueType="num">
                                      <p:cBhvr>
                                        <p:cTn id="67" dur="1000" fill="hold"/>
                                        <p:tgtEl>
                                          <p:spTgt spid="3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1000"/>
                                        <p:tgtEl>
                                          <p:spTgt spid="39"/>
                                        </p:tgtEl>
                                      </p:cBhvr>
                                    </p:animEffect>
                                    <p:anim calcmode="lin" valueType="num">
                                      <p:cBhvr>
                                        <p:cTn id="86" dur="1000" fill="hold"/>
                                        <p:tgtEl>
                                          <p:spTgt spid="39"/>
                                        </p:tgtEl>
                                        <p:attrNameLst>
                                          <p:attrName>ppt_x</p:attrName>
                                        </p:attrNameLst>
                                      </p:cBhvr>
                                      <p:tavLst>
                                        <p:tav tm="0">
                                          <p:val>
                                            <p:strVal val="#ppt_x"/>
                                          </p:val>
                                        </p:tav>
                                        <p:tav tm="100000">
                                          <p:val>
                                            <p:strVal val="#ppt_x"/>
                                          </p:val>
                                        </p:tav>
                                      </p:tavLst>
                                    </p:anim>
                                    <p:anim calcmode="lin" valueType="num">
                                      <p:cBhvr>
                                        <p:cTn id="87" dur="1000" fill="hold"/>
                                        <p:tgtEl>
                                          <p:spTgt spid="39"/>
                                        </p:tgtEl>
                                        <p:attrNameLst>
                                          <p:attrName>ppt_y</p:attrName>
                                        </p:attrNameLst>
                                      </p:cBhvr>
                                      <p:tavLst>
                                        <p:tav tm="0">
                                          <p:val>
                                            <p:strVal val="#ppt_y+.1"/>
                                          </p:val>
                                        </p:tav>
                                        <p:tav tm="100000">
                                          <p:val>
                                            <p:strVal val="#ppt_y"/>
                                          </p:val>
                                        </p:tav>
                                      </p:tavLst>
                                    </p:anim>
                                  </p:childTnLst>
                                </p:cTn>
                              </p:par>
                            </p:childTnLst>
                          </p:cTn>
                        </p:par>
                        <p:par>
                          <p:cTn id="88" fill="hold">
                            <p:stCondLst>
                              <p:cond delay="4000"/>
                            </p:stCondLst>
                            <p:childTnLst>
                              <p:par>
                                <p:cTn id="89" presetID="42" presetClass="entr" presetSubtype="0"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anim calcmode="lin" valueType="num">
                                      <p:cBhvr>
                                        <p:cTn id="92" dur="1000" fill="hold"/>
                                        <p:tgtEl>
                                          <p:spTgt spid="40"/>
                                        </p:tgtEl>
                                        <p:attrNameLst>
                                          <p:attrName>ppt_x</p:attrName>
                                        </p:attrNameLst>
                                      </p:cBhvr>
                                      <p:tavLst>
                                        <p:tav tm="0">
                                          <p:val>
                                            <p:strVal val="#ppt_x"/>
                                          </p:val>
                                        </p:tav>
                                        <p:tav tm="100000">
                                          <p:val>
                                            <p:strVal val="#ppt_x"/>
                                          </p:val>
                                        </p:tav>
                                      </p:tavLst>
                                    </p:anim>
                                    <p:anim calcmode="lin" valueType="num">
                                      <p:cBhvr>
                                        <p:cTn id="93" dur="1000" fill="hold"/>
                                        <p:tgtEl>
                                          <p:spTgt spid="40"/>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1000"/>
                                        <p:tgtEl>
                                          <p:spTgt spid="24"/>
                                        </p:tgtEl>
                                      </p:cBhvr>
                                    </p:animEffect>
                                    <p:anim calcmode="lin" valueType="num">
                                      <p:cBhvr>
                                        <p:cTn id="97" dur="1000" fill="hold"/>
                                        <p:tgtEl>
                                          <p:spTgt spid="24"/>
                                        </p:tgtEl>
                                        <p:attrNameLst>
                                          <p:attrName>ppt_x</p:attrName>
                                        </p:attrNameLst>
                                      </p:cBhvr>
                                      <p:tavLst>
                                        <p:tav tm="0">
                                          <p:val>
                                            <p:strVal val="#ppt_x"/>
                                          </p:val>
                                        </p:tav>
                                        <p:tav tm="100000">
                                          <p:val>
                                            <p:strVal val="#ppt_x"/>
                                          </p:val>
                                        </p:tav>
                                      </p:tavLst>
                                    </p:anim>
                                    <p:anim calcmode="lin" valueType="num">
                                      <p:cBhvr>
                                        <p:cTn id="98" dur="1000" fill="hold"/>
                                        <p:tgtEl>
                                          <p:spTgt spid="2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fade">
                                      <p:cBhvr>
                                        <p:cTn id="101" dur="1000"/>
                                        <p:tgtEl>
                                          <p:spTgt spid="42"/>
                                        </p:tgtEl>
                                      </p:cBhvr>
                                    </p:animEffect>
                                    <p:anim calcmode="lin" valueType="num">
                                      <p:cBhvr>
                                        <p:cTn id="102" dur="1000" fill="hold"/>
                                        <p:tgtEl>
                                          <p:spTgt spid="42"/>
                                        </p:tgtEl>
                                        <p:attrNameLst>
                                          <p:attrName>ppt_x</p:attrName>
                                        </p:attrNameLst>
                                      </p:cBhvr>
                                      <p:tavLst>
                                        <p:tav tm="0">
                                          <p:val>
                                            <p:strVal val="#ppt_x"/>
                                          </p:val>
                                        </p:tav>
                                        <p:tav tm="100000">
                                          <p:val>
                                            <p:strVal val="#ppt_x"/>
                                          </p:val>
                                        </p:tav>
                                      </p:tavLst>
                                    </p:anim>
                                    <p:anim calcmode="lin" valueType="num">
                                      <p:cBhvr>
                                        <p:cTn id="103" dur="1000" fill="hold"/>
                                        <p:tgtEl>
                                          <p:spTgt spid="42"/>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1000"/>
                                        <p:tgtEl>
                                          <p:spTgt spid="43"/>
                                        </p:tgtEl>
                                      </p:cBhvr>
                                    </p:animEffect>
                                    <p:anim calcmode="lin" valueType="num">
                                      <p:cBhvr>
                                        <p:cTn id="107" dur="1000" fill="hold"/>
                                        <p:tgtEl>
                                          <p:spTgt spid="43"/>
                                        </p:tgtEl>
                                        <p:attrNameLst>
                                          <p:attrName>ppt_x</p:attrName>
                                        </p:attrNameLst>
                                      </p:cBhvr>
                                      <p:tavLst>
                                        <p:tav tm="0">
                                          <p:val>
                                            <p:strVal val="#ppt_x"/>
                                          </p:val>
                                        </p:tav>
                                        <p:tav tm="100000">
                                          <p:val>
                                            <p:strVal val="#ppt_x"/>
                                          </p:val>
                                        </p:tav>
                                      </p:tavLst>
                                    </p:anim>
                                    <p:anim calcmode="lin" valueType="num">
                                      <p:cBhvr>
                                        <p:cTn id="108" dur="1000" fill="hold"/>
                                        <p:tgtEl>
                                          <p:spTgt spid="4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fade">
                                      <p:cBhvr>
                                        <p:cTn id="111" dur="1000"/>
                                        <p:tgtEl>
                                          <p:spTgt spid="44"/>
                                        </p:tgtEl>
                                      </p:cBhvr>
                                    </p:animEffect>
                                    <p:anim calcmode="lin" valueType="num">
                                      <p:cBhvr>
                                        <p:cTn id="112" dur="1000" fill="hold"/>
                                        <p:tgtEl>
                                          <p:spTgt spid="44"/>
                                        </p:tgtEl>
                                        <p:attrNameLst>
                                          <p:attrName>ppt_x</p:attrName>
                                        </p:attrNameLst>
                                      </p:cBhvr>
                                      <p:tavLst>
                                        <p:tav tm="0">
                                          <p:val>
                                            <p:strVal val="#ppt_x"/>
                                          </p:val>
                                        </p:tav>
                                        <p:tav tm="100000">
                                          <p:val>
                                            <p:strVal val="#ppt_x"/>
                                          </p:val>
                                        </p:tav>
                                      </p:tavLst>
                                    </p:anim>
                                    <p:anim calcmode="lin" valueType="num">
                                      <p:cBhvr>
                                        <p:cTn id="11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40" grpId="0" animBg="1"/>
      <p:bldP spid="35" grpId="0" animBg="1"/>
      <p:bldP spid="30" grpId="0" animBg="1"/>
      <p:bldP spid="31" grpId="0"/>
      <p:bldP spid="33" grpId="0" animBg="1"/>
      <p:bldP spid="34" grpId="0"/>
      <p:bldP spid="37" grpId="0"/>
      <p:bldP spid="38" grpId="0" animBg="1"/>
      <p:bldP spid="39" grpId="0"/>
      <p:bldP spid="42" grpId="0"/>
      <p:bldP spid="43" grpId="0" animBg="1"/>
      <p:bldP spid="44" grpId="0"/>
      <p:bldP spid="47" grpId="0"/>
      <p:bldP spid="48" grpId="0" animBg="1"/>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3A008CFB-569C-EB47-96C9-295A50025F39}"/>
              </a:ext>
            </a:extLst>
          </p:cNvPr>
          <p:cNvSpPr txBox="1"/>
          <p:nvPr/>
        </p:nvSpPr>
        <p:spPr>
          <a:xfrm>
            <a:off x="8756818" y="1611639"/>
            <a:ext cx="2693798" cy="798821"/>
          </a:xfrm>
          <a:prstGeom prst="rect">
            <a:avLst/>
          </a:prstGeom>
          <a:noFill/>
        </p:spPr>
        <p:txBody>
          <a:bodyPr wrap="square" lIns="0" tIns="0" rIns="0" bIns="0" rtlCol="0">
            <a:noAutofit/>
          </a:bodyPr>
          <a:lstStyle/>
          <a:p>
            <a:pPr algn="ctr" defTabSz="456758" fontAlgn="base">
              <a:spcAft>
                <a:spcPts val="600"/>
              </a:spcAft>
            </a:pPr>
            <a:r>
              <a:rPr lang="en-US" sz="5400" dirty="0">
                <a:solidFill>
                  <a:schemeClr val="accent2"/>
                </a:solidFill>
                <a:latin typeface="Domaine Display Bold" panose="020A0803080505060203" pitchFamily="18" charset="0"/>
                <a:cs typeface="Open Sans Light"/>
              </a:rPr>
              <a:t>D</a:t>
            </a:r>
          </a:p>
        </p:txBody>
      </p:sp>
      <p:sp>
        <p:nvSpPr>
          <p:cNvPr id="2" name="Rectangle 1"/>
          <p:cNvSpPr/>
          <p:nvPr/>
        </p:nvSpPr>
        <p:spPr>
          <a:xfrm>
            <a:off x="5748640" y="1073765"/>
            <a:ext cx="2717475" cy="4888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 name="Rectangle 3"/>
          <p:cNvSpPr/>
          <p:nvPr/>
        </p:nvSpPr>
        <p:spPr>
          <a:xfrm>
            <a:off x="666924" y="1071840"/>
            <a:ext cx="4656664" cy="4888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 name="Title 1"/>
          <p:cNvSpPr txBox="1">
            <a:spLocks/>
          </p:cNvSpPr>
          <p:nvPr/>
        </p:nvSpPr>
        <p:spPr>
          <a:xfrm>
            <a:off x="322458" y="320039"/>
            <a:ext cx="9320055" cy="666711"/>
          </a:xfrm>
          <a:prstGeom prst="rect">
            <a:avLst/>
          </a:prstGeom>
        </p:spPr>
        <p:txBody>
          <a:bodyPr/>
          <a:lst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a:lstStyle>
          <a:p>
            <a:r>
              <a:rPr lang="en-US" sz="3200" dirty="0">
                <a:latin typeface="Domaine Display" panose="020A0803080505060203" pitchFamily="18" charset="77"/>
              </a:rPr>
              <a:t>The four parts of Medicare</a:t>
            </a:r>
          </a:p>
        </p:txBody>
      </p:sp>
      <p:sp>
        <p:nvSpPr>
          <p:cNvPr id="6" name="TextBox 5"/>
          <p:cNvSpPr txBox="1"/>
          <p:nvPr/>
        </p:nvSpPr>
        <p:spPr>
          <a:xfrm>
            <a:off x="725466" y="1611639"/>
            <a:ext cx="2235199" cy="798821"/>
          </a:xfrm>
          <a:prstGeom prst="rect">
            <a:avLst/>
          </a:prstGeom>
          <a:noFill/>
        </p:spPr>
        <p:txBody>
          <a:bodyPr wrap="square" lIns="0" tIns="0" rIns="0" bIns="0" rtlCol="0">
            <a:noAutofit/>
          </a:bodyPr>
          <a:lstStyle/>
          <a:p>
            <a:pPr algn="ctr" defTabSz="456758" fontAlgn="base">
              <a:spcAft>
                <a:spcPts val="600"/>
              </a:spcAft>
            </a:pPr>
            <a:r>
              <a:rPr lang="en-US" sz="5400" dirty="0">
                <a:solidFill>
                  <a:schemeClr val="accent2"/>
                </a:solidFill>
                <a:latin typeface="Domaine Display Bold" panose="020A0803080505060203" pitchFamily="18" charset="0"/>
                <a:cs typeface="Open Sans Light"/>
              </a:rPr>
              <a:t>A</a:t>
            </a:r>
          </a:p>
        </p:txBody>
      </p:sp>
      <p:sp>
        <p:nvSpPr>
          <p:cNvPr id="7" name="TextBox 6"/>
          <p:cNvSpPr txBox="1"/>
          <p:nvPr/>
        </p:nvSpPr>
        <p:spPr>
          <a:xfrm>
            <a:off x="2960666" y="1611639"/>
            <a:ext cx="2362921" cy="798821"/>
          </a:xfrm>
          <a:prstGeom prst="rect">
            <a:avLst/>
          </a:prstGeom>
          <a:noFill/>
        </p:spPr>
        <p:txBody>
          <a:bodyPr wrap="square" lIns="0" tIns="0" rIns="0" bIns="0" rtlCol="0">
            <a:noAutofit/>
          </a:bodyPr>
          <a:lstStyle/>
          <a:p>
            <a:pPr algn="ctr" defTabSz="456758" fontAlgn="base">
              <a:spcAft>
                <a:spcPts val="600"/>
              </a:spcAft>
            </a:pPr>
            <a:r>
              <a:rPr lang="en-US" sz="5400" dirty="0">
                <a:solidFill>
                  <a:schemeClr val="accent2"/>
                </a:solidFill>
                <a:latin typeface="Domaine Display Bold" panose="020A0803080505060203" pitchFamily="18" charset="0"/>
                <a:cs typeface="Open Sans Light"/>
              </a:rPr>
              <a:t>B</a:t>
            </a:r>
          </a:p>
        </p:txBody>
      </p:sp>
      <p:sp>
        <p:nvSpPr>
          <p:cNvPr id="8" name="TextBox 7"/>
          <p:cNvSpPr txBox="1"/>
          <p:nvPr/>
        </p:nvSpPr>
        <p:spPr>
          <a:xfrm>
            <a:off x="5646714" y="1626629"/>
            <a:ext cx="3044812" cy="798821"/>
          </a:xfrm>
          <a:prstGeom prst="rect">
            <a:avLst/>
          </a:prstGeom>
          <a:noFill/>
        </p:spPr>
        <p:txBody>
          <a:bodyPr wrap="square" lIns="0" tIns="0" rIns="0" bIns="0" rtlCol="0">
            <a:noAutofit/>
          </a:bodyPr>
          <a:lstStyle/>
          <a:p>
            <a:pPr algn="ctr" defTabSz="456758" fontAlgn="base">
              <a:spcAft>
                <a:spcPts val="600"/>
              </a:spcAft>
            </a:pPr>
            <a:r>
              <a:rPr lang="en-US" sz="5400" dirty="0">
                <a:solidFill>
                  <a:schemeClr val="accent2"/>
                </a:solidFill>
                <a:latin typeface="Domaine Display Bold" panose="020A0803080505060203" pitchFamily="18" charset="0"/>
                <a:cs typeface="Open Sans Light"/>
              </a:rPr>
              <a:t>C</a:t>
            </a:r>
          </a:p>
        </p:txBody>
      </p:sp>
      <p:sp>
        <p:nvSpPr>
          <p:cNvPr id="10" name="TextBox 9"/>
          <p:cNvSpPr txBox="1"/>
          <p:nvPr/>
        </p:nvSpPr>
        <p:spPr>
          <a:xfrm>
            <a:off x="725466" y="3329532"/>
            <a:ext cx="2235200" cy="2386567"/>
          </a:xfrm>
          <a:prstGeom prst="rect">
            <a:avLst/>
          </a:prstGeom>
          <a:noFill/>
        </p:spPr>
        <p:txBody>
          <a:bodyPr wrap="square" lIns="0" tIns="0" rIns="0" bIns="0" rtlCol="0">
            <a:noAutofit/>
          </a:bodyPr>
          <a:lstStyle/>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Inpatient care</a:t>
            </a:r>
            <a:b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in hospitals</a:t>
            </a:r>
          </a:p>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Skilled nursing facility care</a:t>
            </a:r>
          </a:p>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Hospice care</a:t>
            </a:r>
          </a:p>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Home health care</a:t>
            </a:r>
          </a:p>
        </p:txBody>
      </p:sp>
      <p:sp>
        <p:nvSpPr>
          <p:cNvPr id="11" name="TextBox 10"/>
          <p:cNvSpPr txBox="1"/>
          <p:nvPr/>
        </p:nvSpPr>
        <p:spPr>
          <a:xfrm>
            <a:off x="2960665" y="3329531"/>
            <a:ext cx="2379351" cy="2361311"/>
          </a:xfrm>
          <a:prstGeom prst="rect">
            <a:avLst/>
          </a:prstGeom>
          <a:noFill/>
        </p:spPr>
        <p:txBody>
          <a:bodyPr wrap="square" lIns="0" tIns="0" rIns="0" bIns="0" rtlCol="0">
            <a:noAutofit/>
          </a:bodyPr>
          <a:lstStyle/>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Services from doctors </a:t>
            </a:r>
            <a:b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and other health care providers</a:t>
            </a:r>
          </a:p>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Outpatient and </a:t>
            </a:r>
            <a:b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home health care </a:t>
            </a:r>
          </a:p>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Durable medical </a:t>
            </a:r>
            <a:b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equipment</a:t>
            </a:r>
          </a:p>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Some preventive </a:t>
            </a:r>
            <a:b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services</a:t>
            </a:r>
          </a:p>
        </p:txBody>
      </p:sp>
      <p:sp>
        <p:nvSpPr>
          <p:cNvPr id="12" name="TextBox 11"/>
          <p:cNvSpPr txBox="1"/>
          <p:nvPr/>
        </p:nvSpPr>
        <p:spPr>
          <a:xfrm>
            <a:off x="5748641" y="3344522"/>
            <a:ext cx="2717475" cy="2125893"/>
          </a:xfrm>
          <a:prstGeom prst="rect">
            <a:avLst/>
          </a:prstGeom>
          <a:noFill/>
        </p:spPr>
        <p:txBody>
          <a:bodyPr wrap="square" lIns="0" tIns="0" rIns="0" bIns="0" rtlCol="0">
            <a:noAutofit/>
          </a:bodyPr>
          <a:lstStyle/>
          <a:p>
            <a:pPr marL="228600" indent="-228600" defTabSz="456758" fontAlgn="base">
              <a:spcBef>
                <a:spcPts val="800"/>
              </a:spcBef>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Includes Part A and Part B benefits and services</a:t>
            </a:r>
          </a:p>
          <a:p>
            <a:pPr marL="228600" indent="-228600" defTabSz="456758" fontAlgn="base">
              <a:spcBef>
                <a:spcPts val="800"/>
              </a:spcBef>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Can include Medicare </a:t>
            </a:r>
            <a:b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PDP (Part D)</a:t>
            </a:r>
          </a:p>
          <a:p>
            <a:pPr marL="228600" indent="-228600" defTabSz="456758" fontAlgn="base">
              <a:spcBef>
                <a:spcPts val="800"/>
              </a:spcBef>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May add extra benefits </a:t>
            </a:r>
            <a:b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and services</a:t>
            </a:r>
          </a:p>
          <a:p>
            <a:pPr marL="228600" indent="-228600" defTabSz="456758" fontAlgn="base">
              <a:spcBef>
                <a:spcPts val="800"/>
              </a:spcBef>
              <a:buFont typeface="Arial" panose="020B0604020202020204" pitchFamily="34" charset="0"/>
              <a:buChar char="•"/>
            </a:pPr>
            <a:r>
              <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Run by Medicare-approved, private insurance companies</a:t>
            </a:r>
          </a:p>
        </p:txBody>
      </p:sp>
      <p:cxnSp>
        <p:nvCxnSpPr>
          <p:cNvPr id="14" name="Straight Connector 13"/>
          <p:cNvCxnSpPr>
            <a:cxnSpLocks/>
          </p:cNvCxnSpPr>
          <p:nvPr/>
        </p:nvCxnSpPr>
        <p:spPr>
          <a:xfrm>
            <a:off x="588544" y="2410457"/>
            <a:ext cx="2808954"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2514634" y="2410457"/>
            <a:ext cx="2808954"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5768779" y="2425447"/>
            <a:ext cx="2690987"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588544" y="3129833"/>
            <a:ext cx="2808954"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2514634" y="3129833"/>
            <a:ext cx="2808954"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5768779" y="3144823"/>
            <a:ext cx="2690987"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66924" y="1102975"/>
            <a:ext cx="4656664" cy="444666"/>
          </a:xfrm>
          <a:prstGeom prst="rect">
            <a:avLst/>
          </a:prstGeom>
          <a:noFill/>
        </p:spPr>
        <p:txBody>
          <a:bodyPr wrap="square" lIns="0" tIns="0" rIns="0" bIns="0" rtlCol="0">
            <a:noAutofit/>
          </a:bodyPr>
          <a:lstStyle/>
          <a:p>
            <a:pPr algn="ctr" defTabSz="456758" fontAlgn="base">
              <a:spcBef>
                <a:spcPts val="1200"/>
              </a:spcBef>
            </a:pPr>
            <a:r>
              <a:rPr lang="en-US" sz="1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Government programs</a:t>
            </a:r>
            <a:br>
              <a:rPr lang="en-US" sz="1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br>
            <a:r>
              <a:rPr lang="en-US" sz="12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(Original Medicare)</a:t>
            </a:r>
          </a:p>
        </p:txBody>
      </p:sp>
      <p:sp>
        <p:nvSpPr>
          <p:cNvPr id="23" name="TextBox 22"/>
          <p:cNvSpPr txBox="1"/>
          <p:nvPr/>
        </p:nvSpPr>
        <p:spPr>
          <a:xfrm>
            <a:off x="5762429" y="1212238"/>
            <a:ext cx="2697337" cy="199701"/>
          </a:xfrm>
          <a:prstGeom prst="rect">
            <a:avLst/>
          </a:prstGeom>
          <a:noFill/>
        </p:spPr>
        <p:txBody>
          <a:bodyPr wrap="square" lIns="0" tIns="0" rIns="0" bIns="0" rtlCol="0">
            <a:noAutofit/>
          </a:bodyPr>
          <a:lstStyle/>
          <a:p>
            <a:pPr algn="ctr" defTabSz="456758" fontAlgn="base">
              <a:spcBef>
                <a:spcPts val="1200"/>
              </a:spcBef>
            </a:pPr>
            <a:r>
              <a:rPr lang="en-US" sz="1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Private medical plans</a:t>
            </a:r>
          </a:p>
        </p:txBody>
      </p:sp>
      <p:sp>
        <p:nvSpPr>
          <p:cNvPr id="25" name="TextBox 24"/>
          <p:cNvSpPr txBox="1"/>
          <p:nvPr/>
        </p:nvSpPr>
        <p:spPr>
          <a:xfrm>
            <a:off x="725466" y="2638300"/>
            <a:ext cx="2235199" cy="260404"/>
          </a:xfrm>
          <a:prstGeom prst="rect">
            <a:avLst/>
          </a:prstGeom>
          <a:noFill/>
        </p:spPr>
        <p:txBody>
          <a:bodyPr wrap="square" lIns="0" tIns="0" rIns="0" bIns="0" rtlCol="0">
            <a:noAutofit/>
          </a:bodyPr>
          <a:lstStyle/>
          <a:p>
            <a:pPr algn="ctr" defTabSz="456758" fontAlgn="base"/>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Hospital care</a:t>
            </a:r>
          </a:p>
        </p:txBody>
      </p:sp>
      <p:sp>
        <p:nvSpPr>
          <p:cNvPr id="26" name="TextBox 25"/>
          <p:cNvSpPr txBox="1"/>
          <p:nvPr/>
        </p:nvSpPr>
        <p:spPr>
          <a:xfrm>
            <a:off x="2960666" y="2568606"/>
            <a:ext cx="2362922" cy="444762"/>
          </a:xfrm>
          <a:prstGeom prst="rect">
            <a:avLst/>
          </a:prstGeom>
          <a:noFill/>
        </p:spPr>
        <p:txBody>
          <a:bodyPr wrap="square" lIns="0" tIns="0" rIns="0" bIns="0" rtlCol="0">
            <a:noAutofit/>
          </a:bodyPr>
          <a:lstStyle/>
          <a:p>
            <a:pPr algn="ctr" defTabSz="456758" fontAlgn="base"/>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Medical care</a:t>
            </a:r>
          </a:p>
          <a:p>
            <a:pPr algn="ctr" defTabSz="456758" fontAlgn="base"/>
            <a:r>
              <a:rPr lang="en-US" sz="1100" dirty="0">
                <a:solidFill>
                  <a:schemeClr val="tx2"/>
                </a:solidFill>
                <a:latin typeface="Open Sans" panose="020B0606030504020204" pitchFamily="34" charset="0"/>
                <a:ea typeface="Open Sans" panose="020B0606030504020204" pitchFamily="34" charset="0"/>
                <a:cs typeface="Open Sans" panose="020B0606030504020204" pitchFamily="34" charset="0"/>
              </a:rPr>
              <a:t>You pay a premium</a:t>
            </a:r>
          </a:p>
        </p:txBody>
      </p:sp>
      <p:sp>
        <p:nvSpPr>
          <p:cNvPr id="27" name="TextBox 26"/>
          <p:cNvSpPr txBox="1"/>
          <p:nvPr/>
        </p:nvSpPr>
        <p:spPr>
          <a:xfrm>
            <a:off x="5748642" y="2576104"/>
            <a:ext cx="2717474" cy="444756"/>
          </a:xfrm>
          <a:prstGeom prst="rect">
            <a:avLst/>
          </a:prstGeom>
          <a:noFill/>
        </p:spPr>
        <p:txBody>
          <a:bodyPr wrap="square" lIns="0" tIns="0" rIns="0" bIns="0" rtlCol="0">
            <a:noAutofit/>
          </a:bodyPr>
          <a:lstStyle/>
          <a:p>
            <a:pPr algn="ctr" defTabSz="456758" fontAlgn="base">
              <a:lnSpc>
                <a:spcPct val="90000"/>
              </a:lnSpc>
            </a:pPr>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Medicare</a:t>
            </a:r>
            <a:b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Advantage</a:t>
            </a:r>
          </a:p>
        </p:txBody>
      </p:sp>
      <p:sp>
        <p:nvSpPr>
          <p:cNvPr id="50" name="Rectangle 49">
            <a:extLst>
              <a:ext uri="{FF2B5EF4-FFF2-40B4-BE49-F238E27FC236}">
                <a16:creationId xmlns:a16="http://schemas.microsoft.com/office/drawing/2014/main" id="{24300854-4AC3-984D-9456-162DFD039F40}"/>
              </a:ext>
            </a:extLst>
          </p:cNvPr>
          <p:cNvSpPr/>
          <p:nvPr/>
        </p:nvSpPr>
        <p:spPr>
          <a:xfrm>
            <a:off x="8733140" y="1073765"/>
            <a:ext cx="2717475" cy="4888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51" name="TextBox 50">
            <a:extLst>
              <a:ext uri="{FF2B5EF4-FFF2-40B4-BE49-F238E27FC236}">
                <a16:creationId xmlns:a16="http://schemas.microsoft.com/office/drawing/2014/main" id="{9A4DC4CD-DD34-3246-8DA7-5553C0D55C50}"/>
              </a:ext>
            </a:extLst>
          </p:cNvPr>
          <p:cNvSpPr txBox="1"/>
          <p:nvPr/>
        </p:nvSpPr>
        <p:spPr>
          <a:xfrm>
            <a:off x="8733141" y="3344523"/>
            <a:ext cx="2717475" cy="1581620"/>
          </a:xfrm>
          <a:prstGeom prst="rect">
            <a:avLst/>
          </a:prstGeom>
          <a:noFill/>
        </p:spPr>
        <p:txBody>
          <a:bodyPr wrap="square" lIns="0" tIns="0" rIns="0" bIns="0" rtlCol="0">
            <a:noAutofit/>
          </a:bodyPr>
          <a:lstStyle/>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Helps cover the</a:t>
            </a:r>
            <a:b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cost of prescription drugs</a:t>
            </a:r>
          </a:p>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Helps protect against higher</a:t>
            </a:r>
            <a:b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costs in the future</a:t>
            </a:r>
          </a:p>
          <a:p>
            <a:pPr marL="228600" indent="-228600" defTabSz="456758" fontAlgn="base">
              <a:spcBef>
                <a:spcPts val="800"/>
              </a:spcBef>
              <a:buFont typeface="Arial" panose="020B0604020202020204" pitchFamily="34" charset="0"/>
              <a:buChar char="•"/>
            </a:pPr>
            <a:r>
              <a:rPr lang="en-US" sz="1400" dirty="0">
                <a:solidFill>
                  <a:schemeClr val="tx2"/>
                </a:solidFill>
                <a:latin typeface="Open Sans" panose="020B0606030504020204" pitchFamily="34" charset="0"/>
                <a:ea typeface="Open Sans" panose="020B0606030504020204" pitchFamily="34" charset="0"/>
                <a:cs typeface="Open Sans" panose="020B0606030504020204" pitchFamily="34" charset="0"/>
              </a:rPr>
              <a:t>Run by Medicare-approved, private insurance companies</a:t>
            </a:r>
          </a:p>
        </p:txBody>
      </p:sp>
      <p:cxnSp>
        <p:nvCxnSpPr>
          <p:cNvPr id="52" name="Straight Connector 51">
            <a:extLst>
              <a:ext uri="{FF2B5EF4-FFF2-40B4-BE49-F238E27FC236}">
                <a16:creationId xmlns:a16="http://schemas.microsoft.com/office/drawing/2014/main" id="{793EA07F-B951-4144-8D6D-B7CA435EC74B}"/>
              </a:ext>
            </a:extLst>
          </p:cNvPr>
          <p:cNvCxnSpPr>
            <a:cxnSpLocks/>
          </p:cNvCxnSpPr>
          <p:nvPr/>
        </p:nvCxnSpPr>
        <p:spPr>
          <a:xfrm>
            <a:off x="8753279" y="2425447"/>
            <a:ext cx="2690987"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1358CF-A6A6-7641-A8AA-5E1502336D7A}"/>
              </a:ext>
            </a:extLst>
          </p:cNvPr>
          <p:cNvCxnSpPr>
            <a:cxnSpLocks/>
          </p:cNvCxnSpPr>
          <p:nvPr/>
        </p:nvCxnSpPr>
        <p:spPr>
          <a:xfrm>
            <a:off x="8753279" y="3144823"/>
            <a:ext cx="2690987" cy="0"/>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FAD0A73-5C20-014B-94D6-243D888AB048}"/>
              </a:ext>
            </a:extLst>
          </p:cNvPr>
          <p:cNvSpPr txBox="1"/>
          <p:nvPr/>
        </p:nvSpPr>
        <p:spPr>
          <a:xfrm>
            <a:off x="8746929" y="1212238"/>
            <a:ext cx="2697337" cy="199701"/>
          </a:xfrm>
          <a:prstGeom prst="rect">
            <a:avLst/>
          </a:prstGeom>
          <a:noFill/>
        </p:spPr>
        <p:txBody>
          <a:bodyPr wrap="square" lIns="0" tIns="0" rIns="0" bIns="0" rtlCol="0">
            <a:noAutofit/>
          </a:bodyPr>
          <a:lstStyle/>
          <a:p>
            <a:pPr algn="ctr" defTabSz="456758" fontAlgn="base">
              <a:spcBef>
                <a:spcPts val="1200"/>
              </a:spcBef>
            </a:pPr>
            <a:r>
              <a:rPr lang="en-US" sz="1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Private drug plans</a:t>
            </a:r>
          </a:p>
        </p:txBody>
      </p:sp>
      <p:sp>
        <p:nvSpPr>
          <p:cNvPr id="55" name="TextBox 54">
            <a:extLst>
              <a:ext uri="{FF2B5EF4-FFF2-40B4-BE49-F238E27FC236}">
                <a16:creationId xmlns:a16="http://schemas.microsoft.com/office/drawing/2014/main" id="{3854FB68-CE1B-7849-A469-B74AFEA8CBE5}"/>
              </a:ext>
            </a:extLst>
          </p:cNvPr>
          <p:cNvSpPr txBox="1"/>
          <p:nvPr/>
        </p:nvSpPr>
        <p:spPr>
          <a:xfrm>
            <a:off x="8733142" y="2576104"/>
            <a:ext cx="2717474" cy="444756"/>
          </a:xfrm>
          <a:prstGeom prst="rect">
            <a:avLst/>
          </a:prstGeom>
          <a:noFill/>
        </p:spPr>
        <p:txBody>
          <a:bodyPr wrap="square" lIns="0" tIns="0" rIns="0" bIns="0" rtlCol="0">
            <a:noAutofit/>
          </a:bodyPr>
          <a:lstStyle/>
          <a:p>
            <a:pPr algn="ctr" defTabSz="456758" fontAlgn="base">
              <a:lnSpc>
                <a:spcPct val="90000"/>
              </a:lnSpc>
            </a:pPr>
            <a:r>
              <a:rPr lang="en-US" sz="1600" b="1" dirty="0">
                <a:latin typeface="Open Sans" panose="020B0606030504020204" pitchFamily="34" charset="0"/>
                <a:ea typeface="Open Sans" panose="020B0606030504020204" pitchFamily="34" charset="0"/>
                <a:cs typeface="Open Sans" panose="020B0606030504020204" pitchFamily="34" charset="0"/>
              </a:rPr>
              <a:t>Medicare prescription drug plan (PDP)</a:t>
            </a:r>
          </a:p>
        </p:txBody>
      </p:sp>
    </p:spTree>
    <p:extLst>
      <p:ext uri="{BB962C8B-B14F-4D97-AF65-F5344CB8AC3E}">
        <p14:creationId xmlns:p14="http://schemas.microsoft.com/office/powerpoint/2010/main" val="1057935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1000"/>
                                        <p:tgtEl>
                                          <p:spTgt spid="2"/>
                                        </p:tgtEl>
                                      </p:cBhvr>
                                    </p:animEffect>
                                    <p:anim calcmode="lin" valueType="num">
                                      <p:cBhvr>
                                        <p:cTn id="70" dur="1000" fill="hold"/>
                                        <p:tgtEl>
                                          <p:spTgt spid="2"/>
                                        </p:tgtEl>
                                        <p:attrNameLst>
                                          <p:attrName>ppt_x</p:attrName>
                                        </p:attrNameLst>
                                      </p:cBhvr>
                                      <p:tavLst>
                                        <p:tav tm="0">
                                          <p:val>
                                            <p:strVal val="#ppt_x"/>
                                          </p:val>
                                        </p:tav>
                                        <p:tav tm="100000">
                                          <p:val>
                                            <p:strVal val="#ppt_x"/>
                                          </p:val>
                                        </p:tav>
                                      </p:tavLst>
                                    </p:anim>
                                    <p:anim calcmode="lin" valueType="num">
                                      <p:cBhvr>
                                        <p:cTn id="71" dur="1000" fill="hold"/>
                                        <p:tgtEl>
                                          <p:spTgt spid="2"/>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childTnLst>
                          </p:cTn>
                        </p:par>
                        <p:par>
                          <p:cTn id="77" fill="hold">
                            <p:stCondLst>
                              <p:cond delay="3000"/>
                            </p:stCondLst>
                            <p:childTnLst>
                              <p:par>
                                <p:cTn id="78" presetID="42" presetClass="entr" presetSubtype="0" fill="hold" grpId="0"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1000"/>
                                        <p:tgtEl>
                                          <p:spTgt spid="16"/>
                                        </p:tgtEl>
                                      </p:cBhvr>
                                    </p:animEffect>
                                    <p:anim calcmode="lin" valueType="num">
                                      <p:cBhvr>
                                        <p:cTn id="91" dur="1000" fill="hold"/>
                                        <p:tgtEl>
                                          <p:spTgt spid="16"/>
                                        </p:tgtEl>
                                        <p:attrNameLst>
                                          <p:attrName>ppt_x</p:attrName>
                                        </p:attrNameLst>
                                      </p:cBhvr>
                                      <p:tavLst>
                                        <p:tav tm="0">
                                          <p:val>
                                            <p:strVal val="#ppt_x"/>
                                          </p:val>
                                        </p:tav>
                                        <p:tav tm="100000">
                                          <p:val>
                                            <p:strVal val="#ppt_x"/>
                                          </p:val>
                                        </p:tav>
                                      </p:tavLst>
                                    </p:anim>
                                    <p:anim calcmode="lin" valueType="num">
                                      <p:cBhvr>
                                        <p:cTn id="92" dur="1000" fill="hold"/>
                                        <p:tgtEl>
                                          <p:spTgt spid="16"/>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anim calcmode="lin" valueType="num">
                                      <p:cBhvr>
                                        <p:cTn id="96" dur="1000" fill="hold"/>
                                        <p:tgtEl>
                                          <p:spTgt spid="20"/>
                                        </p:tgtEl>
                                        <p:attrNameLst>
                                          <p:attrName>ppt_x</p:attrName>
                                        </p:attrNameLst>
                                      </p:cBhvr>
                                      <p:tavLst>
                                        <p:tav tm="0">
                                          <p:val>
                                            <p:strVal val="#ppt_x"/>
                                          </p:val>
                                        </p:tav>
                                        <p:tav tm="100000">
                                          <p:val>
                                            <p:strVal val="#ppt_x"/>
                                          </p:val>
                                        </p:tav>
                                      </p:tavLst>
                                    </p:anim>
                                    <p:anim calcmode="lin" valueType="num">
                                      <p:cBhvr>
                                        <p:cTn id="97" dur="1000" fill="hold"/>
                                        <p:tgtEl>
                                          <p:spTgt spid="2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1000"/>
                                        <p:tgtEl>
                                          <p:spTgt spid="27"/>
                                        </p:tgtEl>
                                      </p:cBhvr>
                                    </p:animEffect>
                                    <p:anim calcmode="lin" valueType="num">
                                      <p:cBhvr>
                                        <p:cTn id="101" dur="1000" fill="hold"/>
                                        <p:tgtEl>
                                          <p:spTgt spid="27"/>
                                        </p:tgtEl>
                                        <p:attrNameLst>
                                          <p:attrName>ppt_x</p:attrName>
                                        </p:attrNameLst>
                                      </p:cBhvr>
                                      <p:tavLst>
                                        <p:tav tm="0">
                                          <p:val>
                                            <p:strVal val="#ppt_x"/>
                                          </p:val>
                                        </p:tav>
                                        <p:tav tm="100000">
                                          <p:val>
                                            <p:strVal val="#ppt_x"/>
                                          </p:val>
                                        </p:tav>
                                      </p:tavLst>
                                    </p:anim>
                                    <p:anim calcmode="lin" valueType="num">
                                      <p:cBhvr>
                                        <p:cTn id="102" dur="1000" fill="hold"/>
                                        <p:tgtEl>
                                          <p:spTgt spid="27"/>
                                        </p:tgtEl>
                                        <p:attrNameLst>
                                          <p:attrName>ppt_y</p:attrName>
                                        </p:attrNameLst>
                                      </p:cBhvr>
                                      <p:tavLst>
                                        <p:tav tm="0">
                                          <p:val>
                                            <p:strVal val="#ppt_y+.1"/>
                                          </p:val>
                                        </p:tav>
                                        <p:tav tm="100000">
                                          <p:val>
                                            <p:strVal val="#ppt_y"/>
                                          </p:val>
                                        </p:tav>
                                      </p:tavLst>
                                    </p:anim>
                                  </p:childTnLst>
                                </p:cTn>
                              </p:par>
                            </p:childTnLst>
                          </p:cTn>
                        </p:par>
                        <p:par>
                          <p:cTn id="103" fill="hold">
                            <p:stCondLst>
                              <p:cond delay="4000"/>
                            </p:stCondLst>
                            <p:childTnLst>
                              <p:par>
                                <p:cTn id="104" presetID="42" presetClass="entr" presetSubtype="0" fill="hold" grpId="0" nodeType="after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1000"/>
                                        <p:tgtEl>
                                          <p:spTgt spid="50"/>
                                        </p:tgtEl>
                                      </p:cBhvr>
                                    </p:animEffect>
                                    <p:anim calcmode="lin" valueType="num">
                                      <p:cBhvr>
                                        <p:cTn id="107" dur="1000" fill="hold"/>
                                        <p:tgtEl>
                                          <p:spTgt spid="50"/>
                                        </p:tgtEl>
                                        <p:attrNameLst>
                                          <p:attrName>ppt_x</p:attrName>
                                        </p:attrNameLst>
                                      </p:cBhvr>
                                      <p:tavLst>
                                        <p:tav tm="0">
                                          <p:val>
                                            <p:strVal val="#ppt_x"/>
                                          </p:val>
                                        </p:tav>
                                        <p:tav tm="100000">
                                          <p:val>
                                            <p:strVal val="#ppt_x"/>
                                          </p:val>
                                        </p:tav>
                                      </p:tavLst>
                                    </p:anim>
                                    <p:anim calcmode="lin" valueType="num">
                                      <p:cBhvr>
                                        <p:cTn id="108" dur="1000" fill="hold"/>
                                        <p:tgtEl>
                                          <p:spTgt spid="50"/>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fade">
                                      <p:cBhvr>
                                        <p:cTn id="111" dur="1000"/>
                                        <p:tgtEl>
                                          <p:spTgt spid="54"/>
                                        </p:tgtEl>
                                      </p:cBhvr>
                                    </p:animEffect>
                                    <p:anim calcmode="lin" valueType="num">
                                      <p:cBhvr>
                                        <p:cTn id="112" dur="1000" fill="hold"/>
                                        <p:tgtEl>
                                          <p:spTgt spid="54"/>
                                        </p:tgtEl>
                                        <p:attrNameLst>
                                          <p:attrName>ppt_x</p:attrName>
                                        </p:attrNameLst>
                                      </p:cBhvr>
                                      <p:tavLst>
                                        <p:tav tm="0">
                                          <p:val>
                                            <p:strVal val="#ppt_x"/>
                                          </p:val>
                                        </p:tav>
                                        <p:tav tm="100000">
                                          <p:val>
                                            <p:strVal val="#ppt_x"/>
                                          </p:val>
                                        </p:tav>
                                      </p:tavLst>
                                    </p:anim>
                                    <p:anim calcmode="lin" valueType="num">
                                      <p:cBhvr>
                                        <p:cTn id="113" dur="1000" fill="hold"/>
                                        <p:tgtEl>
                                          <p:spTgt spid="54"/>
                                        </p:tgtEl>
                                        <p:attrNameLst>
                                          <p:attrName>ppt_y</p:attrName>
                                        </p:attrNameLst>
                                      </p:cBhvr>
                                      <p:tavLst>
                                        <p:tav tm="0">
                                          <p:val>
                                            <p:strVal val="#ppt_y+.1"/>
                                          </p:val>
                                        </p:tav>
                                        <p:tav tm="100000">
                                          <p:val>
                                            <p:strVal val="#ppt_y"/>
                                          </p:val>
                                        </p:tav>
                                      </p:tavLst>
                                    </p:anim>
                                  </p:childTnLst>
                                </p:cTn>
                              </p:par>
                            </p:childTnLst>
                          </p:cTn>
                        </p:par>
                        <p:par>
                          <p:cTn id="114" fill="hold">
                            <p:stCondLst>
                              <p:cond delay="5000"/>
                            </p:stCondLst>
                            <p:childTnLst>
                              <p:par>
                                <p:cTn id="115" presetID="42" presetClass="entr" presetSubtype="0" fill="hold" grpId="0" nodeType="afterEffect">
                                  <p:stCondLst>
                                    <p:cond delay="0"/>
                                  </p:stCondLst>
                                  <p:childTnLst>
                                    <p:set>
                                      <p:cBhvr>
                                        <p:cTn id="116" dur="1" fill="hold">
                                          <p:stCondLst>
                                            <p:cond delay="0"/>
                                          </p:stCondLst>
                                        </p:cTn>
                                        <p:tgtEl>
                                          <p:spTgt spid="62"/>
                                        </p:tgtEl>
                                        <p:attrNameLst>
                                          <p:attrName>style.visibility</p:attrName>
                                        </p:attrNameLst>
                                      </p:cBhvr>
                                      <p:to>
                                        <p:strVal val="visible"/>
                                      </p:to>
                                    </p:set>
                                    <p:animEffect transition="in" filter="fade">
                                      <p:cBhvr>
                                        <p:cTn id="117" dur="1000"/>
                                        <p:tgtEl>
                                          <p:spTgt spid="62"/>
                                        </p:tgtEl>
                                      </p:cBhvr>
                                    </p:animEffect>
                                    <p:anim calcmode="lin" valueType="num">
                                      <p:cBhvr>
                                        <p:cTn id="118" dur="1000" fill="hold"/>
                                        <p:tgtEl>
                                          <p:spTgt spid="62"/>
                                        </p:tgtEl>
                                        <p:attrNameLst>
                                          <p:attrName>ppt_x</p:attrName>
                                        </p:attrNameLst>
                                      </p:cBhvr>
                                      <p:tavLst>
                                        <p:tav tm="0">
                                          <p:val>
                                            <p:strVal val="#ppt_x"/>
                                          </p:val>
                                        </p:tav>
                                        <p:tav tm="100000">
                                          <p:val>
                                            <p:strVal val="#ppt_x"/>
                                          </p:val>
                                        </p:tav>
                                      </p:tavLst>
                                    </p:anim>
                                    <p:anim calcmode="lin" valueType="num">
                                      <p:cBhvr>
                                        <p:cTn id="119" dur="1000" fill="hold"/>
                                        <p:tgtEl>
                                          <p:spTgt spid="62"/>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1000"/>
                                        <p:tgtEl>
                                          <p:spTgt spid="51"/>
                                        </p:tgtEl>
                                      </p:cBhvr>
                                    </p:animEffect>
                                    <p:anim calcmode="lin" valueType="num">
                                      <p:cBhvr>
                                        <p:cTn id="123" dur="1000" fill="hold"/>
                                        <p:tgtEl>
                                          <p:spTgt spid="51"/>
                                        </p:tgtEl>
                                        <p:attrNameLst>
                                          <p:attrName>ppt_x</p:attrName>
                                        </p:attrNameLst>
                                      </p:cBhvr>
                                      <p:tavLst>
                                        <p:tav tm="0">
                                          <p:val>
                                            <p:strVal val="#ppt_x"/>
                                          </p:val>
                                        </p:tav>
                                        <p:tav tm="100000">
                                          <p:val>
                                            <p:strVal val="#ppt_x"/>
                                          </p:val>
                                        </p:tav>
                                      </p:tavLst>
                                    </p:anim>
                                    <p:anim calcmode="lin" valueType="num">
                                      <p:cBhvr>
                                        <p:cTn id="124" dur="1000" fill="hold"/>
                                        <p:tgtEl>
                                          <p:spTgt spid="51"/>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1000"/>
                                        <p:tgtEl>
                                          <p:spTgt spid="52"/>
                                        </p:tgtEl>
                                      </p:cBhvr>
                                    </p:animEffect>
                                    <p:anim calcmode="lin" valueType="num">
                                      <p:cBhvr>
                                        <p:cTn id="128" dur="1000" fill="hold"/>
                                        <p:tgtEl>
                                          <p:spTgt spid="52"/>
                                        </p:tgtEl>
                                        <p:attrNameLst>
                                          <p:attrName>ppt_x</p:attrName>
                                        </p:attrNameLst>
                                      </p:cBhvr>
                                      <p:tavLst>
                                        <p:tav tm="0">
                                          <p:val>
                                            <p:strVal val="#ppt_x"/>
                                          </p:val>
                                        </p:tav>
                                        <p:tav tm="100000">
                                          <p:val>
                                            <p:strVal val="#ppt_x"/>
                                          </p:val>
                                        </p:tav>
                                      </p:tavLst>
                                    </p:anim>
                                    <p:anim calcmode="lin" valueType="num">
                                      <p:cBhvr>
                                        <p:cTn id="129" dur="1000" fill="hold"/>
                                        <p:tgtEl>
                                          <p:spTgt spid="52"/>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fade">
                                      <p:cBhvr>
                                        <p:cTn id="132" dur="1000"/>
                                        <p:tgtEl>
                                          <p:spTgt spid="53"/>
                                        </p:tgtEl>
                                      </p:cBhvr>
                                    </p:animEffect>
                                    <p:anim calcmode="lin" valueType="num">
                                      <p:cBhvr>
                                        <p:cTn id="133" dur="1000" fill="hold"/>
                                        <p:tgtEl>
                                          <p:spTgt spid="53"/>
                                        </p:tgtEl>
                                        <p:attrNameLst>
                                          <p:attrName>ppt_x</p:attrName>
                                        </p:attrNameLst>
                                      </p:cBhvr>
                                      <p:tavLst>
                                        <p:tav tm="0">
                                          <p:val>
                                            <p:strVal val="#ppt_x"/>
                                          </p:val>
                                        </p:tav>
                                        <p:tav tm="100000">
                                          <p:val>
                                            <p:strVal val="#ppt_x"/>
                                          </p:val>
                                        </p:tav>
                                      </p:tavLst>
                                    </p:anim>
                                    <p:anim calcmode="lin" valueType="num">
                                      <p:cBhvr>
                                        <p:cTn id="134" dur="1000" fill="hold"/>
                                        <p:tgtEl>
                                          <p:spTgt spid="5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fade">
                                      <p:cBhvr>
                                        <p:cTn id="137" dur="1000"/>
                                        <p:tgtEl>
                                          <p:spTgt spid="55"/>
                                        </p:tgtEl>
                                      </p:cBhvr>
                                    </p:animEffect>
                                    <p:anim calcmode="lin" valueType="num">
                                      <p:cBhvr>
                                        <p:cTn id="138" dur="1000" fill="hold"/>
                                        <p:tgtEl>
                                          <p:spTgt spid="55"/>
                                        </p:tgtEl>
                                        <p:attrNameLst>
                                          <p:attrName>ppt_x</p:attrName>
                                        </p:attrNameLst>
                                      </p:cBhvr>
                                      <p:tavLst>
                                        <p:tav tm="0">
                                          <p:val>
                                            <p:strVal val="#ppt_x"/>
                                          </p:val>
                                        </p:tav>
                                        <p:tav tm="100000">
                                          <p:val>
                                            <p:strVal val="#ppt_x"/>
                                          </p:val>
                                        </p:tav>
                                      </p:tavLst>
                                    </p:anim>
                                    <p:anim calcmode="lin" valueType="num">
                                      <p:cBhvr>
                                        <p:cTn id="13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2" grpId="0" animBg="1"/>
      <p:bldP spid="4" grpId="0" animBg="1"/>
      <p:bldP spid="6" grpId="0"/>
      <p:bldP spid="7" grpId="0"/>
      <p:bldP spid="8" grpId="0"/>
      <p:bldP spid="10" grpId="0"/>
      <p:bldP spid="11" grpId="0"/>
      <p:bldP spid="12" grpId="0"/>
      <p:bldP spid="22" grpId="0"/>
      <p:bldP spid="23" grpId="0"/>
      <p:bldP spid="25" grpId="0"/>
      <p:bldP spid="26" grpId="0"/>
      <p:bldP spid="27" grpId="0"/>
      <p:bldP spid="50" grpId="0" animBg="1"/>
      <p:bldP spid="51" grpId="0"/>
      <p:bldP spid="54" grpId="0"/>
      <p:bldP spid="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 window, man&#10;&#10;Description automatically generated">
            <a:extLst>
              <a:ext uri="{FF2B5EF4-FFF2-40B4-BE49-F238E27FC236}">
                <a16:creationId xmlns:a16="http://schemas.microsoft.com/office/drawing/2014/main" id="{505EA2D0-E041-7249-B27B-E52C5B4D14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81504" cy="6858000"/>
          </a:xfrm>
          <a:prstGeom prst="rect">
            <a:avLst/>
          </a:prstGeom>
        </p:spPr>
      </p:pic>
      <p:sp>
        <p:nvSpPr>
          <p:cNvPr id="3" name="TextBox 2">
            <a:extLst>
              <a:ext uri="{FF2B5EF4-FFF2-40B4-BE49-F238E27FC236}">
                <a16:creationId xmlns:a16="http://schemas.microsoft.com/office/drawing/2014/main" id="{3E1EDFA6-F88E-FB40-8BE1-0FB33C53DBF8}"/>
              </a:ext>
            </a:extLst>
          </p:cNvPr>
          <p:cNvSpPr txBox="1"/>
          <p:nvPr/>
        </p:nvSpPr>
        <p:spPr>
          <a:xfrm>
            <a:off x="0" y="4525552"/>
            <a:ext cx="12191999" cy="856700"/>
          </a:xfrm>
          <a:prstGeom prst="rect">
            <a:avLst/>
          </a:prstGeom>
          <a:noFill/>
        </p:spPr>
        <p:txBody>
          <a:bodyPr wrap="square" lIns="0" tIns="0" rIns="0" bIns="0" rtlCol="0">
            <a:noAutofit/>
          </a:bodyPr>
          <a:lstStyle/>
          <a:p>
            <a:pPr algn="ctr"/>
            <a:r>
              <a:rPr lang="en-US" sz="6600" dirty="0">
                <a:solidFill>
                  <a:schemeClr val="bg1"/>
                </a:solidFill>
                <a:latin typeface="Domaine Display" panose="020A0803080505060203" pitchFamily="18" charset="77"/>
              </a:rPr>
              <a:t>Understanding </a:t>
            </a:r>
            <a:br>
              <a:rPr lang="en-US" sz="6600" dirty="0">
                <a:solidFill>
                  <a:schemeClr val="bg1"/>
                </a:solidFill>
                <a:latin typeface="Domaine Display" panose="020A0803080505060203" pitchFamily="18" charset="77"/>
              </a:rPr>
            </a:br>
            <a:r>
              <a:rPr lang="en-US" sz="6600" dirty="0">
                <a:solidFill>
                  <a:schemeClr val="bg1"/>
                </a:solidFill>
                <a:latin typeface="Domaine Display" panose="020A0803080505060203" pitchFamily="18" charset="77"/>
              </a:rPr>
              <a:t>Medicare Advantage</a:t>
            </a:r>
          </a:p>
        </p:txBody>
      </p:sp>
      <p:sp>
        <p:nvSpPr>
          <p:cNvPr id="4" name="TextBox 3">
            <a:extLst>
              <a:ext uri="{FF2B5EF4-FFF2-40B4-BE49-F238E27FC236}">
                <a16:creationId xmlns:a16="http://schemas.microsoft.com/office/drawing/2014/main" id="{4B78DC4A-D4CB-6D4A-8350-2C315BD15D5A}"/>
              </a:ext>
            </a:extLst>
          </p:cNvPr>
          <p:cNvSpPr txBox="1"/>
          <p:nvPr/>
        </p:nvSpPr>
        <p:spPr>
          <a:xfrm>
            <a:off x="0" y="0"/>
            <a:ext cx="304777" cy="363071"/>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
        <p:nvSpPr>
          <p:cNvPr id="6" name="TextBox 5">
            <a:extLst>
              <a:ext uri="{FF2B5EF4-FFF2-40B4-BE49-F238E27FC236}">
                <a16:creationId xmlns:a16="http://schemas.microsoft.com/office/drawing/2014/main" id="{59C7BD24-1A2E-CA4B-AA1C-0DF57BDEF36F}"/>
              </a:ext>
            </a:extLst>
          </p:cNvPr>
          <p:cNvSpPr txBox="1"/>
          <p:nvPr/>
        </p:nvSpPr>
        <p:spPr>
          <a:xfrm>
            <a:off x="11902889" y="6494930"/>
            <a:ext cx="289111" cy="363070"/>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Tree>
    <p:extLst>
      <p:ext uri="{BB962C8B-B14F-4D97-AF65-F5344CB8AC3E}">
        <p14:creationId xmlns:p14="http://schemas.microsoft.com/office/powerpoint/2010/main" val="2499214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51DD81-821C-5A4E-B1F9-F7A78128C9AC}"/>
              </a:ext>
            </a:extLst>
          </p:cNvPr>
          <p:cNvSpPr/>
          <p:nvPr/>
        </p:nvSpPr>
        <p:spPr>
          <a:xfrm>
            <a:off x="277318" y="6004655"/>
            <a:ext cx="11714813" cy="217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4" name="Title 1">
            <a:extLst>
              <a:ext uri="{FF2B5EF4-FFF2-40B4-BE49-F238E27FC236}">
                <a16:creationId xmlns:a16="http://schemas.microsoft.com/office/drawing/2014/main" id="{FDD931C4-DAD5-9643-BE0D-531704E206B2}"/>
              </a:ext>
            </a:extLst>
          </p:cNvPr>
          <p:cNvSpPr txBox="1">
            <a:spLocks/>
          </p:cNvSpPr>
          <p:nvPr/>
        </p:nvSpPr>
        <p:spPr>
          <a:xfrm>
            <a:off x="277318" y="320039"/>
            <a:ext cx="4482060" cy="999095"/>
          </a:xfrm>
          <a:prstGeom prst="rect">
            <a:avLst/>
          </a:prstGeom>
        </p:spPr>
        <p:txBody>
          <a:bodyPr/>
          <a:lst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a:lstStyle>
          <a:p>
            <a:pPr defTabSz="456758" fontAlgn="base">
              <a:spcBef>
                <a:spcPts val="1200"/>
              </a:spcBef>
            </a:pPr>
            <a:r>
              <a:rPr lang="en-US" sz="3200" dirty="0">
                <a:latin typeface="Domaine Display" panose="020A0803080505060203" pitchFamily="18" charset="77"/>
              </a:rPr>
              <a:t>What is </a:t>
            </a:r>
            <a:br>
              <a:rPr lang="en-US" sz="3200" dirty="0">
                <a:latin typeface="Domaine Display" panose="020A0803080505060203" pitchFamily="18" charset="77"/>
              </a:rPr>
            </a:br>
            <a:r>
              <a:rPr lang="en-US" sz="3200" dirty="0">
                <a:latin typeface="Domaine Display" panose="020A0803080505060203" pitchFamily="18" charset="77"/>
              </a:rPr>
              <a:t>Medicare Advantage?</a:t>
            </a:r>
            <a:endParaRPr lang="en-US" sz="3200" dirty="0">
              <a:solidFill>
                <a:schemeClr val="tx2"/>
              </a:solidFill>
              <a:latin typeface="Domaine Display" panose="020A0803080505060203" pitchFamily="18" charset="77"/>
            </a:endParaRPr>
          </a:p>
        </p:txBody>
      </p:sp>
      <p:sp>
        <p:nvSpPr>
          <p:cNvPr id="7" name="TextBox 6">
            <a:extLst>
              <a:ext uri="{FF2B5EF4-FFF2-40B4-BE49-F238E27FC236}">
                <a16:creationId xmlns:a16="http://schemas.microsoft.com/office/drawing/2014/main" id="{5E8E46B7-70D1-D64E-BAAA-863685202793}"/>
              </a:ext>
            </a:extLst>
          </p:cNvPr>
          <p:cNvSpPr txBox="1"/>
          <p:nvPr/>
        </p:nvSpPr>
        <p:spPr>
          <a:xfrm>
            <a:off x="277318" y="1753461"/>
            <a:ext cx="4296427" cy="563671"/>
          </a:xfrm>
          <a:prstGeom prst="rect">
            <a:avLst/>
          </a:prstGeom>
          <a:noFill/>
        </p:spPr>
        <p:txBody>
          <a:bodyPr wrap="square" lIns="0" tIns="0" rIns="0" bIns="0" rtlCol="0">
            <a:noAutofit/>
          </a:bodyPr>
          <a:lstStyle/>
          <a:p>
            <a:pPr defTabSz="456758" fontAlgn="base">
              <a:spcBef>
                <a:spcPts val="1200"/>
              </a:spcBef>
            </a:pPr>
            <a:r>
              <a:rPr lang="en-US" dirty="0">
                <a:latin typeface="Open Sans" panose="020B0606030504020204" pitchFamily="34" charset="0"/>
                <a:ea typeface="Open Sans" panose="020B0606030504020204" pitchFamily="34" charset="0"/>
                <a:cs typeface="Open Sans" panose="020B0606030504020204" pitchFamily="34" charset="0"/>
              </a:rPr>
              <a:t>It’s simple, all-in-one coverage from a private, Medicare-approved company. </a:t>
            </a:r>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09C25362-C289-FE41-9F2F-6BDA292CEA5B}"/>
              </a:ext>
            </a:extLst>
          </p:cNvPr>
          <p:cNvPicPr>
            <a:picLocks noChangeAspect="1"/>
          </p:cNvPicPr>
          <p:nvPr/>
        </p:nvPicPr>
        <p:blipFill>
          <a:blip r:embed="rId3"/>
          <a:srcRect/>
          <a:stretch/>
        </p:blipFill>
        <p:spPr>
          <a:xfrm>
            <a:off x="5018229" y="387951"/>
            <a:ext cx="6712326" cy="5877820"/>
          </a:xfrm>
          <a:prstGeom prst="rect">
            <a:avLst/>
          </a:prstGeom>
        </p:spPr>
      </p:pic>
      <p:sp>
        <p:nvSpPr>
          <p:cNvPr id="6" name="TextBox 5">
            <a:extLst>
              <a:ext uri="{FF2B5EF4-FFF2-40B4-BE49-F238E27FC236}">
                <a16:creationId xmlns:a16="http://schemas.microsoft.com/office/drawing/2014/main" id="{F0F4667B-CD93-5F49-8359-1BCD2E4760D4}"/>
              </a:ext>
            </a:extLst>
          </p:cNvPr>
          <p:cNvSpPr txBox="1"/>
          <p:nvPr/>
        </p:nvSpPr>
        <p:spPr>
          <a:xfrm>
            <a:off x="11151220" y="669073"/>
            <a:ext cx="0" cy="0"/>
          </a:xfrm>
          <a:prstGeom prst="rect">
            <a:avLst/>
          </a:prstGeom>
          <a:noFill/>
        </p:spPr>
        <p:txBody>
          <a:bodyPr wrap="none" lIns="0" tIns="0" rIns="0" bIns="0" rtlCol="0">
            <a:noAutofit/>
          </a:bodyPr>
          <a:lstStyle/>
          <a:p>
            <a:pPr defTabSz="456758" fontAlgn="base">
              <a:spcBef>
                <a:spcPts val="1200"/>
              </a:spcBef>
            </a:pPr>
            <a:endParaRPr lang="en-US" dirty="0">
              <a:solidFill>
                <a:schemeClr val="tx2"/>
              </a:solidFill>
              <a:latin typeface="Open Sans Light"/>
              <a:cs typeface="Open Sans Light"/>
            </a:endParaRPr>
          </a:p>
        </p:txBody>
      </p:sp>
      <p:sp>
        <p:nvSpPr>
          <p:cNvPr id="3" name="TextBox 2">
            <a:extLst>
              <a:ext uri="{FF2B5EF4-FFF2-40B4-BE49-F238E27FC236}">
                <a16:creationId xmlns:a16="http://schemas.microsoft.com/office/drawing/2014/main" id="{496EBBF6-833A-F54C-99F6-17FA217EDF49}"/>
              </a:ext>
            </a:extLst>
          </p:cNvPr>
          <p:cNvSpPr txBox="1"/>
          <p:nvPr/>
        </p:nvSpPr>
        <p:spPr>
          <a:xfrm>
            <a:off x="12301804" y="1317645"/>
            <a:ext cx="0" cy="0"/>
          </a:xfrm>
          <a:prstGeom prst="rect">
            <a:avLst/>
          </a:prstGeom>
          <a:noFill/>
        </p:spPr>
        <p:txBody>
          <a:bodyPr wrap="none" lIns="0" tIns="0" rIns="0" bIns="0" rtlCol="0">
            <a:noAutofit/>
          </a:bodyPr>
          <a:lstStyle/>
          <a:p>
            <a:pPr defTabSz="456758" fontAlgn="base">
              <a:spcBef>
                <a:spcPts val="1200"/>
              </a:spcBef>
            </a:pPr>
            <a:endParaRPr lang="en-US" dirty="0">
              <a:solidFill>
                <a:schemeClr val="tx2"/>
              </a:solidFill>
              <a:latin typeface="Open Sans Light"/>
              <a:cs typeface="Open Sans Light"/>
            </a:endParaRPr>
          </a:p>
        </p:txBody>
      </p:sp>
      <p:sp>
        <p:nvSpPr>
          <p:cNvPr id="8" name="TextBox 7">
            <a:extLst>
              <a:ext uri="{FF2B5EF4-FFF2-40B4-BE49-F238E27FC236}">
                <a16:creationId xmlns:a16="http://schemas.microsoft.com/office/drawing/2014/main" id="{5DED0299-DB14-3747-BC94-CD30778D943F}"/>
              </a:ext>
            </a:extLst>
          </p:cNvPr>
          <p:cNvSpPr txBox="1"/>
          <p:nvPr/>
        </p:nvSpPr>
        <p:spPr>
          <a:xfrm>
            <a:off x="2175250" y="4549282"/>
            <a:ext cx="0" cy="0"/>
          </a:xfrm>
          <a:prstGeom prst="rect">
            <a:avLst/>
          </a:prstGeom>
          <a:noFill/>
        </p:spPr>
        <p:txBody>
          <a:bodyPr wrap="none" lIns="0" tIns="0" rIns="0" bIns="0" rtlCol="0">
            <a:noAutofit/>
          </a:bodyPr>
          <a:lstStyle/>
          <a:p>
            <a:pPr defTabSz="456758" fontAlgn="base">
              <a:spcBef>
                <a:spcPts val="1200"/>
              </a:spcBef>
            </a:pPr>
            <a:endParaRPr lang="en-US" dirty="0">
              <a:solidFill>
                <a:schemeClr val="tx2"/>
              </a:solidFill>
              <a:latin typeface="Open Sans Light"/>
              <a:cs typeface="Open Sans Light"/>
            </a:endParaRPr>
          </a:p>
        </p:txBody>
      </p:sp>
      <p:sp>
        <p:nvSpPr>
          <p:cNvPr id="10" name="TextBox 9">
            <a:extLst>
              <a:ext uri="{FF2B5EF4-FFF2-40B4-BE49-F238E27FC236}">
                <a16:creationId xmlns:a16="http://schemas.microsoft.com/office/drawing/2014/main" id="{9B8E4789-AA63-6E43-9F61-DF873AE22355}"/>
              </a:ext>
            </a:extLst>
          </p:cNvPr>
          <p:cNvSpPr txBox="1"/>
          <p:nvPr/>
        </p:nvSpPr>
        <p:spPr>
          <a:xfrm>
            <a:off x="375781" y="3429000"/>
            <a:ext cx="3715373" cy="1352039"/>
          </a:xfrm>
          <a:prstGeom prst="rect">
            <a:avLst/>
          </a:prstGeom>
          <a:noFill/>
        </p:spPr>
        <p:txBody>
          <a:bodyPr wrap="square" lIns="0" tIns="0" rIns="0" bIns="0" rtlCol="0">
            <a:noAutofit/>
          </a:bodyPr>
          <a:lstStyle/>
          <a:p>
            <a:pPr>
              <a:lnSpc>
                <a:spcPct val="150000"/>
              </a:lnSpc>
            </a:pPr>
            <a:r>
              <a:rPr lang="en-US" sz="1400" b="1" dirty="0">
                <a:latin typeface="Open Sans" panose="020B0606030504020204" pitchFamily="34" charset="0"/>
                <a:ea typeface="Open Sans" panose="020B0606030504020204" pitchFamily="34" charset="0"/>
                <a:cs typeface="Open Sans" panose="020B0606030504020204" pitchFamily="34" charset="0"/>
              </a:rPr>
              <a:t>Note: </a:t>
            </a:r>
            <a:r>
              <a:rPr lang="en-US" sz="1400" dirty="0"/>
              <a:t>Medicare Advantage plans aren’t Medigap (Medicare Supplement) plans. Medigap plans fill in the gaps of Original Medicare.  </a:t>
            </a:r>
            <a:endParaRPr lang="en-US" sz="1400" dirty="0">
              <a:solidFill>
                <a:schemeClr val="tx1">
                  <a:lumMod val="85000"/>
                  <a:lumOff val="15000"/>
                </a:schemeClr>
              </a:solidFill>
            </a:endParaRPr>
          </a:p>
        </p:txBody>
      </p:sp>
      <p:sp>
        <p:nvSpPr>
          <p:cNvPr id="11" name="TextBox 10">
            <a:extLst>
              <a:ext uri="{FF2B5EF4-FFF2-40B4-BE49-F238E27FC236}">
                <a16:creationId xmlns:a16="http://schemas.microsoft.com/office/drawing/2014/main" id="{0570265D-F5DB-6A44-AB25-407EFD59AC28}"/>
              </a:ext>
            </a:extLst>
          </p:cNvPr>
          <p:cNvSpPr txBox="1"/>
          <p:nvPr/>
        </p:nvSpPr>
        <p:spPr>
          <a:xfrm>
            <a:off x="375780" y="5006657"/>
            <a:ext cx="3840620" cy="996904"/>
          </a:xfrm>
          <a:prstGeom prst="rect">
            <a:avLst/>
          </a:prstGeom>
          <a:noFill/>
        </p:spPr>
        <p:txBody>
          <a:bodyPr wrap="square" lIns="0" tIns="0" rIns="0" bIns="0" rtlCol="0">
            <a:noAutofit/>
          </a:bodyPr>
          <a:lstStyle/>
          <a:p>
            <a:pPr>
              <a:lnSpc>
                <a:spcPct val="150000"/>
              </a:lnSpc>
            </a:pPr>
            <a:r>
              <a:rPr lang="en-US" sz="1400" dirty="0">
                <a:latin typeface="Open Sans" panose="020B0606030504020204" pitchFamily="34" charset="0"/>
                <a:ea typeface="Open Sans" panose="020B0606030504020204" pitchFamily="34" charset="0"/>
                <a:cs typeface="Open Sans" panose="020B0606030504020204" pitchFamily="34" charset="0"/>
              </a:rPr>
              <a:t>Many insurance companies combine prescription drug coverage and medical coverage in their plans.</a:t>
            </a:r>
            <a:endParaRPr lang="en-US" sz="14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3728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43CB64-087A-F74D-9840-E7BE4842A890}"/>
              </a:ext>
            </a:extLst>
          </p:cNvPr>
          <p:cNvSpPr txBox="1"/>
          <p:nvPr/>
        </p:nvSpPr>
        <p:spPr>
          <a:xfrm>
            <a:off x="780670" y="759402"/>
            <a:ext cx="5948743" cy="5756792"/>
          </a:xfrm>
          <a:prstGeom prst="rect">
            <a:avLst/>
          </a:prstGeom>
          <a:noFill/>
        </p:spPr>
        <p:txBody>
          <a:bodyPr wrap="square" lIns="0" tIns="0" rIns="0" bIns="0" rtlCol="0">
            <a:noAutofit/>
          </a:bodyPr>
          <a:lstStyle/>
          <a:p>
            <a:pPr defTabSz="456758" fontAlgn="base">
              <a:spcAft>
                <a:spcPts val="2000"/>
              </a:spcAft>
            </a:pPr>
            <a:r>
              <a:rPr lang="en-US" sz="4800" dirty="0">
                <a:solidFill>
                  <a:srgbClr val="7E4098"/>
                </a:solidFill>
                <a:latin typeface="Domaine Display" panose="020A0803080505060203" pitchFamily="18" charset="77"/>
                <a:cs typeface="Open Sans Light"/>
              </a:rPr>
              <a:t>Our approach</a:t>
            </a:r>
          </a:p>
          <a:p>
            <a:pPr defTabSz="456758" fontAlgn="base">
              <a:spcAft>
                <a:spcPts val="1200"/>
              </a:spcAft>
            </a:pPr>
            <a:r>
              <a:rPr lang="en-US" dirty="0">
                <a:solidFill>
                  <a:srgbClr val="414141"/>
                </a:solidFill>
                <a:latin typeface="CVS Health Sans Light" panose="020B0404020202020204" pitchFamily="34" charset="0"/>
                <a:cs typeface="Open Sans Light"/>
              </a:rPr>
              <a:t>We deliver a total and connected approach to health that enhances peoples’ lives every day. We:</a:t>
            </a:r>
          </a:p>
          <a:p>
            <a:pPr marL="285750" indent="-285750" defTabSz="456758" fontAlgn="base">
              <a:spcAft>
                <a:spcPts val="600"/>
              </a:spcAft>
              <a:buFont typeface="Arial" panose="020B0604020202020204" pitchFamily="34" charset="0"/>
              <a:buChar char="•"/>
            </a:pPr>
            <a:r>
              <a:rPr lang="en-US" dirty="0">
                <a:solidFill>
                  <a:srgbClr val="414141"/>
                </a:solidFill>
                <a:latin typeface="CVS Health Sans Light" panose="020B0404020202020204" pitchFamily="34" charset="0"/>
                <a:cs typeface="Open Sans Light"/>
              </a:rPr>
              <a:t>Use technology and data to help you manage your health care experience and make care more connected and personal for you</a:t>
            </a:r>
          </a:p>
          <a:p>
            <a:pPr marL="285750" indent="-285750" defTabSz="456758" fontAlgn="base">
              <a:spcAft>
                <a:spcPts val="600"/>
              </a:spcAft>
              <a:buFont typeface="Arial" panose="020B0604020202020204" pitchFamily="34" charset="0"/>
              <a:buChar char="•"/>
            </a:pPr>
            <a:r>
              <a:rPr lang="en-US" dirty="0">
                <a:solidFill>
                  <a:srgbClr val="414141"/>
                </a:solidFill>
                <a:latin typeface="CVS Health Sans Light" panose="020B0404020202020204" pitchFamily="34" charset="0"/>
                <a:cs typeface="Open Sans Light"/>
              </a:rPr>
              <a:t>Provide reminders and suggestions for medical appointments and other next steps to help keep you on a path to better health</a:t>
            </a:r>
          </a:p>
          <a:p>
            <a:pPr marL="285750" indent="-285750" defTabSz="456758" fontAlgn="base">
              <a:spcAft>
                <a:spcPts val="600"/>
              </a:spcAft>
              <a:buFont typeface="Arial" panose="020B0604020202020204" pitchFamily="34" charset="0"/>
              <a:buChar char="•"/>
            </a:pPr>
            <a:r>
              <a:rPr lang="en-US" dirty="0">
                <a:solidFill>
                  <a:srgbClr val="414141"/>
                </a:solidFill>
                <a:latin typeface="CVS Health Sans Light" panose="020B0404020202020204" pitchFamily="34" charset="0"/>
                <a:cs typeface="Open Sans Light"/>
              </a:rPr>
              <a:t>Use advanced data and tools to help members</a:t>
            </a:r>
          </a:p>
          <a:p>
            <a:pPr defTabSz="456758" fontAlgn="base">
              <a:spcAft>
                <a:spcPts val="600"/>
              </a:spcAft>
            </a:pPr>
            <a:r>
              <a:rPr lang="en-US" dirty="0">
                <a:solidFill>
                  <a:srgbClr val="414141"/>
                </a:solidFill>
                <a:latin typeface="CVS Health Sans Light" panose="020B0404020202020204" pitchFamily="34" charset="0"/>
                <a:cs typeface="Open Sans Light"/>
              </a:rPr>
              <a:t>We also:</a:t>
            </a:r>
          </a:p>
          <a:p>
            <a:pPr marL="285750" indent="-285750" defTabSz="456758" fontAlgn="base">
              <a:spcAft>
                <a:spcPts val="600"/>
              </a:spcAft>
              <a:buFont typeface="Arial" panose="020B0604020202020204" pitchFamily="34" charset="0"/>
              <a:buChar char="•"/>
            </a:pPr>
            <a:r>
              <a:rPr lang="en-US" dirty="0">
                <a:solidFill>
                  <a:srgbClr val="414141"/>
                </a:solidFill>
                <a:latin typeface="CVS Health Sans Light" panose="020B0404020202020204" pitchFamily="34" charset="0"/>
                <a:cs typeface="Open Sans Light"/>
              </a:rPr>
              <a:t>Help members to find and access community health resources</a:t>
            </a:r>
          </a:p>
          <a:p>
            <a:pPr marL="285750" indent="-285750" defTabSz="456758" fontAlgn="base">
              <a:spcAft>
                <a:spcPts val="600"/>
              </a:spcAft>
              <a:buFont typeface="Arial" panose="020B0604020202020204" pitchFamily="34" charset="0"/>
              <a:buChar char="•"/>
            </a:pPr>
            <a:r>
              <a:rPr lang="en-US" dirty="0">
                <a:solidFill>
                  <a:srgbClr val="414141"/>
                </a:solidFill>
                <a:latin typeface="CVS Health Sans Light" panose="020B0404020202020204" pitchFamily="34" charset="0"/>
                <a:cs typeface="Open Sans Light"/>
              </a:rPr>
              <a:t>Help members navigate the health care system </a:t>
            </a:r>
          </a:p>
          <a:p>
            <a:pPr marL="285750" indent="-285750" defTabSz="456758" fontAlgn="base">
              <a:spcAft>
                <a:spcPts val="600"/>
              </a:spcAft>
              <a:buFont typeface="Arial" panose="020B0604020202020204" pitchFamily="34" charset="0"/>
              <a:buChar char="•"/>
            </a:pPr>
            <a:r>
              <a:rPr lang="en-US" dirty="0">
                <a:solidFill>
                  <a:srgbClr val="414141"/>
                </a:solidFill>
                <a:latin typeface="CVS Health Sans Light" panose="020B0404020202020204" pitchFamily="34" charset="0"/>
                <a:cs typeface="Open Sans Light"/>
              </a:rPr>
              <a:t>Create a seamless health experience by connecting you to care in-person, over-the-phone or online</a:t>
            </a:r>
          </a:p>
          <a:p>
            <a:pPr marL="285750" indent="-285750" defTabSz="456758" fontAlgn="base">
              <a:spcAft>
                <a:spcPts val="600"/>
              </a:spcAft>
              <a:buFont typeface="Arial" panose="020B0604020202020204" pitchFamily="34" charset="0"/>
              <a:buChar char="•"/>
            </a:pPr>
            <a:endParaRPr lang="en-US" dirty="0">
              <a:solidFill>
                <a:srgbClr val="414141"/>
              </a:solidFill>
              <a:latin typeface="CVS Health Sans Light" panose="020B0404020202020204" pitchFamily="34" charset="0"/>
              <a:cs typeface="Open Sans Light"/>
            </a:endParaRPr>
          </a:p>
          <a:p>
            <a:pPr defTabSz="456758" fontAlgn="base">
              <a:spcBef>
                <a:spcPts val="1200"/>
              </a:spcBef>
              <a:spcAft>
                <a:spcPts val="1200"/>
              </a:spcAft>
            </a:pPr>
            <a:r>
              <a:rPr lang="en-US" dirty="0">
                <a:solidFill>
                  <a:srgbClr val="414141"/>
                </a:solidFill>
                <a:latin typeface="CVS Health Sans Light" panose="020B0404020202020204" pitchFamily="34" charset="0"/>
                <a:cs typeface="Open Sans Light"/>
              </a:rPr>
              <a:t> </a:t>
            </a:r>
          </a:p>
        </p:txBody>
      </p:sp>
      <p:pic>
        <p:nvPicPr>
          <p:cNvPr id="5" name="Picture 4" descr="A person riding on the back of a boat next to a lake&#10;&#10;Description automatically generated">
            <a:extLst>
              <a:ext uri="{FF2B5EF4-FFF2-40B4-BE49-F238E27FC236}">
                <a16:creationId xmlns:a16="http://schemas.microsoft.com/office/drawing/2014/main" id="{20D0C878-71E7-4344-AEFF-01E18AB4B1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1490"/>
          <a:stretch/>
        </p:blipFill>
        <p:spPr>
          <a:xfrm>
            <a:off x="7486651" y="0"/>
            <a:ext cx="4705350" cy="6858000"/>
          </a:xfrm>
          <a:prstGeom prst="rect">
            <a:avLst/>
          </a:prstGeom>
        </p:spPr>
      </p:pic>
      <p:sp>
        <p:nvSpPr>
          <p:cNvPr id="6" name="TextBox 5">
            <a:extLst>
              <a:ext uri="{FF2B5EF4-FFF2-40B4-BE49-F238E27FC236}">
                <a16:creationId xmlns:a16="http://schemas.microsoft.com/office/drawing/2014/main" id="{17C87072-1438-4E4B-9B0C-720F70ED4A78}"/>
              </a:ext>
            </a:extLst>
          </p:cNvPr>
          <p:cNvSpPr txBox="1"/>
          <p:nvPr/>
        </p:nvSpPr>
        <p:spPr>
          <a:xfrm>
            <a:off x="7486651" y="21265"/>
            <a:ext cx="304777" cy="363071"/>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
        <p:nvSpPr>
          <p:cNvPr id="7" name="TextBox 6">
            <a:extLst>
              <a:ext uri="{FF2B5EF4-FFF2-40B4-BE49-F238E27FC236}">
                <a16:creationId xmlns:a16="http://schemas.microsoft.com/office/drawing/2014/main" id="{48C5E290-CC6C-BF4A-8FA4-AFE6B77704F0}"/>
              </a:ext>
            </a:extLst>
          </p:cNvPr>
          <p:cNvSpPr txBox="1"/>
          <p:nvPr/>
        </p:nvSpPr>
        <p:spPr>
          <a:xfrm rot="10800000">
            <a:off x="11887223" y="6516194"/>
            <a:ext cx="304777" cy="363071"/>
          </a:xfrm>
          <a:prstGeom prst="rect">
            <a:avLst/>
          </a:prstGeom>
          <a:noFill/>
        </p:spPr>
        <p:txBody>
          <a:bodyPr wrap="square" lIns="0" tIns="0" rIns="0" bIns="0" rtlCol="0">
            <a:noAutofit/>
          </a:bodyPr>
          <a:lstStyle/>
          <a:p>
            <a:pPr defTabSz="456758" fontAlgn="base">
              <a:spcBef>
                <a:spcPts val="1200"/>
              </a:spcBef>
            </a:pPr>
            <a:endParaRPr lang="en-US" dirty="0">
              <a:solidFill>
                <a:schemeClr val="bg1"/>
              </a:solidFill>
              <a:latin typeface="Open Sans Light"/>
              <a:cs typeface="Open Sans Light"/>
            </a:endParaRPr>
          </a:p>
        </p:txBody>
      </p:sp>
    </p:spTree>
    <p:extLst>
      <p:ext uri="{BB962C8B-B14F-4D97-AF65-F5344CB8AC3E}">
        <p14:creationId xmlns:p14="http://schemas.microsoft.com/office/powerpoint/2010/main" val="2843349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03631DCE-9145-AD4C-B8F0-A208F21B58D5}"/>
              </a:ext>
            </a:extLst>
          </p:cNvPr>
          <p:cNvSpPr/>
          <p:nvPr/>
        </p:nvSpPr>
        <p:spPr>
          <a:xfrm>
            <a:off x="433633" y="2377179"/>
            <a:ext cx="11239894" cy="98031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Open Sans Bold"/>
              <a:cs typeface="Open Sans Bold"/>
            </a:endParaRPr>
          </a:p>
        </p:txBody>
      </p:sp>
      <p:sp>
        <p:nvSpPr>
          <p:cNvPr id="2" name="Content Placeholder 2"/>
          <p:cNvSpPr txBox="1">
            <a:spLocks/>
          </p:cNvSpPr>
          <p:nvPr/>
        </p:nvSpPr>
        <p:spPr>
          <a:xfrm>
            <a:off x="433633" y="3523233"/>
            <a:ext cx="3880577" cy="2139925"/>
          </a:xfrm>
          <a:prstGeom prst="rect">
            <a:avLst/>
          </a:prstGeom>
        </p:spPr>
        <p:txBody>
          <a:bodyPr lIns="274320" rIns="274320">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7800" indent="-177800">
              <a:lnSpc>
                <a:spcPct val="125000"/>
              </a:lnSpc>
              <a:spcBef>
                <a:spcPts val="0"/>
              </a:spcBef>
              <a:spcAft>
                <a:spcPts val="600"/>
              </a:spcAft>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You’ll use </a:t>
            </a:r>
            <a:r>
              <a:rPr lang="en-US" sz="1800" b="1" dirty="0">
                <a:latin typeface="Open Sans" panose="020B0606030504020204" pitchFamily="34" charset="0"/>
                <a:ea typeface="Open Sans" panose="020B0606030504020204" pitchFamily="34" charset="0"/>
                <a:cs typeface="Open Sans" panose="020B0606030504020204" pitchFamily="34" charset="0"/>
              </a:rPr>
              <a:t>doctors in</a:t>
            </a:r>
            <a:br>
              <a:rPr lang="en-US" sz="1800" b="1" dirty="0">
                <a:latin typeface="Open Sans" panose="020B0606030504020204" pitchFamily="34" charset="0"/>
                <a:ea typeface="Open Sans" panose="020B0606030504020204" pitchFamily="34" charset="0"/>
                <a:cs typeface="Open Sans" panose="020B0606030504020204" pitchFamily="34" charset="0"/>
              </a:rPr>
            </a:br>
            <a:r>
              <a:rPr lang="en-US" sz="1800" b="1" dirty="0">
                <a:latin typeface="Open Sans" panose="020B0606030504020204" pitchFamily="34" charset="0"/>
                <a:ea typeface="Open Sans" panose="020B0606030504020204" pitchFamily="34" charset="0"/>
                <a:cs typeface="Open Sans" panose="020B0606030504020204" pitchFamily="34" charset="0"/>
              </a:rPr>
              <a:t>the plan’s network.</a:t>
            </a:r>
          </a:p>
          <a:p>
            <a:pPr marL="173038" lvl="2" indent="-173038">
              <a:lnSpc>
                <a:spcPct val="125000"/>
              </a:lnSpc>
              <a:spcBef>
                <a:spcPts val="0"/>
              </a:spcBef>
              <a:spcAft>
                <a:spcPts val="600"/>
              </a:spcAft>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You may </a:t>
            </a:r>
            <a:r>
              <a:rPr lang="en-US" sz="1800" b="1" dirty="0">
                <a:latin typeface="Open Sans" panose="020B0606030504020204" pitchFamily="34" charset="0"/>
                <a:ea typeface="Open Sans" panose="020B0606030504020204" pitchFamily="34" charset="0"/>
                <a:cs typeface="Open Sans" panose="020B0606030504020204" pitchFamily="34" charset="0"/>
              </a:rPr>
              <a:t>need a referral </a:t>
            </a:r>
            <a:br>
              <a:rPr lang="en-US" sz="1800" b="1"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to see a specialist.</a:t>
            </a:r>
          </a:p>
        </p:txBody>
      </p:sp>
      <p:sp>
        <p:nvSpPr>
          <p:cNvPr id="3" name="Content Placeholder 2"/>
          <p:cNvSpPr txBox="1">
            <a:spLocks/>
          </p:cNvSpPr>
          <p:nvPr/>
        </p:nvSpPr>
        <p:spPr>
          <a:xfrm>
            <a:off x="4273609" y="3523232"/>
            <a:ext cx="3971305" cy="2987705"/>
          </a:xfrm>
          <a:prstGeom prst="rect">
            <a:avLst/>
          </a:prstGeom>
        </p:spPr>
        <p:txBody>
          <a:bodyPr lIns="274320" rIns="274320">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3038" lvl="2" indent="-173038">
              <a:lnSpc>
                <a:spcPct val="125000"/>
              </a:lnSpc>
              <a:spcBef>
                <a:spcPts val="0"/>
              </a:spcBef>
              <a:spcAft>
                <a:spcPts val="600"/>
              </a:spcAft>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You’ll use </a:t>
            </a:r>
            <a:r>
              <a:rPr lang="en-US" sz="1800" b="1" dirty="0">
                <a:latin typeface="Open Sans" panose="020B0606030504020204" pitchFamily="34" charset="0"/>
                <a:ea typeface="Open Sans" panose="020B0606030504020204" pitchFamily="34" charset="0"/>
                <a:cs typeface="Open Sans" panose="020B0606030504020204" pitchFamily="34" charset="0"/>
              </a:rPr>
              <a:t>doctors in the plan’s network</a:t>
            </a:r>
            <a:r>
              <a:rPr lang="en-US" sz="1800" dirty="0">
                <a:latin typeface="Open Sans" panose="020B0606030504020204" pitchFamily="34" charset="0"/>
                <a:ea typeface="Open Sans" panose="020B0606030504020204" pitchFamily="34" charset="0"/>
                <a:cs typeface="Open Sans" panose="020B0606030504020204" pitchFamily="34" charset="0"/>
              </a:rPr>
              <a:t>.</a:t>
            </a:r>
          </a:p>
          <a:p>
            <a:pPr marL="173038" lvl="2" indent="-173038">
              <a:lnSpc>
                <a:spcPct val="125000"/>
              </a:lnSpc>
              <a:spcBef>
                <a:spcPts val="0"/>
              </a:spcBef>
              <a:spcAft>
                <a:spcPts val="600"/>
              </a:spcAft>
              <a:buFont typeface="Arial" panose="020B0604020202020204" pitchFamily="34" charset="0"/>
              <a:buChar char="•"/>
            </a:pPr>
            <a:r>
              <a:rPr lang="en-US" sz="1800" dirty="0"/>
              <a:t>You may also </a:t>
            </a:r>
            <a:r>
              <a:rPr lang="en-US" sz="1800" b="1" dirty="0"/>
              <a:t>go out of the network </a:t>
            </a:r>
            <a:r>
              <a:rPr lang="en-US" sz="1800" dirty="0"/>
              <a:t>for certain covered services, but often for a higher copay or coinsurance. You may </a:t>
            </a:r>
            <a:r>
              <a:rPr lang="en-US" sz="1800" b="1" dirty="0"/>
              <a:t>need a referral</a:t>
            </a:r>
            <a:r>
              <a:rPr lang="en-US" sz="1800" dirty="0"/>
              <a:t>, too.</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p:cNvSpPr txBox="1">
            <a:spLocks/>
          </p:cNvSpPr>
          <p:nvPr/>
        </p:nvSpPr>
        <p:spPr>
          <a:xfrm>
            <a:off x="8244915" y="3523233"/>
            <a:ext cx="3447465" cy="2139913"/>
          </a:xfrm>
          <a:prstGeom prst="rect">
            <a:avLst/>
          </a:prstGeom>
        </p:spPr>
        <p:txBody>
          <a:bodyPr lIns="274320" rIns="274320">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3038" lvl="2" indent="-173038">
              <a:lnSpc>
                <a:spcPct val="125000"/>
              </a:lnSpc>
              <a:spcBef>
                <a:spcPts val="0"/>
              </a:spcBef>
              <a:spcAft>
                <a:spcPts val="600"/>
              </a:spcAft>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You can use </a:t>
            </a:r>
            <a:r>
              <a:rPr lang="en-US" sz="1800" b="1" dirty="0">
                <a:latin typeface="Open Sans" panose="020B0606030504020204" pitchFamily="34" charset="0"/>
                <a:ea typeface="Open Sans" panose="020B0606030504020204" pitchFamily="34" charset="0"/>
                <a:cs typeface="Open Sans" panose="020B0606030504020204" pitchFamily="34" charset="0"/>
              </a:rPr>
              <a:t>doctors</a:t>
            </a:r>
            <a:br>
              <a:rPr lang="en-US" sz="1800" b="1" dirty="0">
                <a:latin typeface="Open Sans" panose="020B0606030504020204" pitchFamily="34" charset="0"/>
                <a:ea typeface="Open Sans" panose="020B0606030504020204" pitchFamily="34" charset="0"/>
                <a:cs typeface="Open Sans" panose="020B0606030504020204" pitchFamily="34" charset="0"/>
              </a:rPr>
            </a:br>
            <a:r>
              <a:rPr lang="en-US" sz="1800" b="1" dirty="0">
                <a:latin typeface="Open Sans" panose="020B0606030504020204" pitchFamily="34" charset="0"/>
                <a:ea typeface="Open Sans" panose="020B0606030504020204" pitchFamily="34" charset="0"/>
                <a:cs typeface="Open Sans" panose="020B0606030504020204" pitchFamily="34" charset="0"/>
              </a:rPr>
              <a:t>and hospitals out of the network</a:t>
            </a:r>
            <a:r>
              <a:rPr lang="en-US" sz="1800" dirty="0">
                <a:latin typeface="Open Sans" panose="020B0606030504020204" pitchFamily="34" charset="0"/>
                <a:ea typeface="Open Sans" panose="020B0606030504020204" pitchFamily="34" charset="0"/>
                <a:cs typeface="Open Sans" panose="020B0606030504020204" pitchFamily="34" charset="0"/>
              </a:rPr>
              <a:t>, but often for</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a higher </a:t>
            </a:r>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cost.</a:t>
            </a:r>
          </a:p>
          <a:p>
            <a:pPr marL="173038" lvl="2" indent="-173038">
              <a:lnSpc>
                <a:spcPct val="125000"/>
              </a:lnSpc>
              <a:spcBef>
                <a:spcPts val="0"/>
              </a:spcBef>
              <a:spcAft>
                <a:spcPts val="600"/>
              </a:spcAft>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In most cases, you </a:t>
            </a:r>
            <a:r>
              <a:rPr lang="en-US" sz="1800" b="1" dirty="0">
                <a:latin typeface="Open Sans" panose="020B0606030504020204" pitchFamily="34" charset="0"/>
                <a:ea typeface="Open Sans" panose="020B0606030504020204" pitchFamily="34" charset="0"/>
                <a:cs typeface="Open Sans" panose="020B0606030504020204" pitchFamily="34" charset="0"/>
              </a:rPr>
              <a:t>don’t need a referral</a:t>
            </a:r>
            <a:r>
              <a:rPr lang="en-US" sz="1800" dirty="0">
                <a:latin typeface="Open Sans" panose="020B0606030504020204" pitchFamily="34" charset="0"/>
                <a:ea typeface="Open Sans" panose="020B0606030504020204" pitchFamily="34" charset="0"/>
                <a:cs typeface="Open Sans" panose="020B0606030504020204" pitchFamily="34" charset="0"/>
              </a:rPr>
              <a:t> to see a specialist.</a:t>
            </a:r>
          </a:p>
        </p:txBody>
      </p:sp>
      <p:sp>
        <p:nvSpPr>
          <p:cNvPr id="11" name="Content Placeholder 2"/>
          <p:cNvSpPr txBox="1">
            <a:spLocks/>
          </p:cNvSpPr>
          <p:nvPr/>
        </p:nvSpPr>
        <p:spPr>
          <a:xfrm>
            <a:off x="518473" y="1685948"/>
            <a:ext cx="3598417" cy="649276"/>
          </a:xfrm>
          <a:prstGeom prst="rect">
            <a:avLst/>
          </a:prstGeom>
        </p:spPr>
        <p:txBody>
          <a:bodyPr lIns="274320" rIns="274320">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Aft>
                <a:spcPts val="600"/>
              </a:spcAft>
            </a:pPr>
            <a:r>
              <a:rPr lang="en-US" sz="36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t>HMO</a:t>
            </a:r>
            <a:endParaRPr lang="en-US" dirty="0"/>
          </a:p>
        </p:txBody>
      </p:sp>
      <p:sp>
        <p:nvSpPr>
          <p:cNvPr id="12" name="Content Placeholder 2"/>
          <p:cNvSpPr txBox="1">
            <a:spLocks/>
          </p:cNvSpPr>
          <p:nvPr/>
        </p:nvSpPr>
        <p:spPr>
          <a:xfrm>
            <a:off x="518474" y="2387522"/>
            <a:ext cx="3557568" cy="871128"/>
          </a:xfrm>
          <a:prstGeom prst="rect">
            <a:avLst/>
          </a:prstGeom>
        </p:spPr>
        <p:txBody>
          <a:bodyPr lIns="274320" rIns="274320">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Aft>
                <a:spcPts val="600"/>
              </a:spcAft>
            </a:pPr>
            <a:r>
              <a:rPr lang="en-US" sz="1800" dirty="0">
                <a:solidFill>
                  <a:schemeClr val="accent2"/>
                </a:solidFill>
                <a:latin typeface="Open Sans Bold" panose="020B0806030504020204" pitchFamily="34" charset="0"/>
                <a:ea typeface="Open Sans Bold" panose="020B0806030504020204" pitchFamily="34" charset="0"/>
                <a:cs typeface="Open Sans Bold" panose="020B0806030504020204" pitchFamily="34" charset="0"/>
              </a:rPr>
              <a:t>A health maintenance organization</a:t>
            </a:r>
            <a:endParaRPr lang="en-US" sz="1800" dirty="0">
              <a:solidFill>
                <a:schemeClr val="accent2"/>
              </a:solidFill>
            </a:endParaRPr>
          </a:p>
        </p:txBody>
      </p:sp>
      <p:sp>
        <p:nvSpPr>
          <p:cNvPr id="13" name="Content Placeholder 2"/>
          <p:cNvSpPr txBox="1">
            <a:spLocks/>
          </p:cNvSpPr>
          <p:nvPr/>
        </p:nvSpPr>
        <p:spPr>
          <a:xfrm>
            <a:off x="4273609" y="1685951"/>
            <a:ext cx="3738365" cy="691227"/>
          </a:xfrm>
          <a:prstGeom prst="rect">
            <a:avLst/>
          </a:prstGeom>
        </p:spPr>
        <p:txBody>
          <a:bodyPr lIns="274320" rIns="274320">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175" lvl="2" indent="0">
              <a:spcAft>
                <a:spcPts val="600"/>
              </a:spcAft>
              <a:buNone/>
            </a:pPr>
            <a:r>
              <a:rPr lang="en-US" sz="36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t>HMO-POS</a:t>
            </a:r>
            <a:endParaRPr lang="en-US" sz="3600" b="1"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Content Placeholder 2"/>
          <p:cNvSpPr txBox="1">
            <a:spLocks/>
          </p:cNvSpPr>
          <p:nvPr/>
        </p:nvSpPr>
        <p:spPr>
          <a:xfrm>
            <a:off x="4273609" y="2401750"/>
            <a:ext cx="3839724" cy="871129"/>
          </a:xfrm>
          <a:prstGeom prst="rect">
            <a:avLst/>
          </a:prstGeom>
        </p:spPr>
        <p:txBody>
          <a:bodyPr lIns="274320" rIns="274320">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175" lvl="2" indent="0">
              <a:spcAft>
                <a:spcPts val="600"/>
              </a:spcAft>
              <a:buNone/>
            </a:pPr>
            <a:r>
              <a:rPr lang="en-US" sz="1800" b="1" dirty="0">
                <a:solidFill>
                  <a:schemeClr val="accent2"/>
                </a:solidFill>
                <a:latin typeface="Open Sans Bold" panose="020B0806030504020204" pitchFamily="34" charset="0"/>
                <a:ea typeface="Open Sans Bold" panose="020B0806030504020204" pitchFamily="34" charset="0"/>
                <a:cs typeface="Open Sans Bold" panose="020B0806030504020204" pitchFamily="34" charset="0"/>
              </a:rPr>
              <a:t>A health maintenance organization with a point </a:t>
            </a:r>
            <a:br>
              <a:rPr lang="en-US" sz="1800" b="1" dirty="0">
                <a:solidFill>
                  <a:schemeClr val="accent2"/>
                </a:solidFill>
                <a:latin typeface="Open Sans Bold" panose="020B0806030504020204" pitchFamily="34" charset="0"/>
                <a:ea typeface="Open Sans Bold" panose="020B0806030504020204" pitchFamily="34" charset="0"/>
                <a:cs typeface="Open Sans Bold" panose="020B0806030504020204" pitchFamily="34" charset="0"/>
              </a:rPr>
            </a:br>
            <a:r>
              <a:rPr lang="en-US" sz="1800" b="1" dirty="0">
                <a:solidFill>
                  <a:schemeClr val="accent2"/>
                </a:solidFill>
                <a:latin typeface="Open Sans Bold" panose="020B0806030504020204" pitchFamily="34" charset="0"/>
                <a:ea typeface="Open Sans Bold" panose="020B0806030504020204" pitchFamily="34" charset="0"/>
                <a:cs typeface="Open Sans Bold" panose="020B0806030504020204" pitchFamily="34" charset="0"/>
              </a:rPr>
              <a:t>of service</a:t>
            </a:r>
          </a:p>
        </p:txBody>
      </p:sp>
      <p:sp>
        <p:nvSpPr>
          <p:cNvPr id="15" name="Content Placeholder 2"/>
          <p:cNvSpPr txBox="1">
            <a:spLocks/>
          </p:cNvSpPr>
          <p:nvPr/>
        </p:nvSpPr>
        <p:spPr>
          <a:xfrm>
            <a:off x="8263767" y="1685950"/>
            <a:ext cx="3447465" cy="598725"/>
          </a:xfrm>
          <a:prstGeom prst="rect">
            <a:avLst/>
          </a:prstGeom>
        </p:spPr>
        <p:txBody>
          <a:bodyPr lIns="274320" rIns="274320">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Aft>
                <a:spcPts val="600"/>
              </a:spcAft>
            </a:pPr>
            <a:r>
              <a:rPr lang="en-US" sz="3600" dirty="0">
                <a:solidFill>
                  <a:schemeClr val="accent2"/>
                </a:solidFill>
                <a:latin typeface="Domaine Display Bold" panose="020A0803080505060203" pitchFamily="18" charset="0"/>
                <a:ea typeface="Open Sans Bold" panose="020B0806030504020204" pitchFamily="34" charset="0"/>
                <a:cs typeface="Open Sans Bold" panose="020B0806030504020204" pitchFamily="34" charset="0"/>
              </a:rPr>
              <a:t>PPO</a:t>
            </a:r>
            <a:endParaRPr lang="en-US" dirty="0"/>
          </a:p>
        </p:txBody>
      </p:sp>
      <p:sp>
        <p:nvSpPr>
          <p:cNvPr id="16" name="Content Placeholder 2"/>
          <p:cNvSpPr txBox="1">
            <a:spLocks/>
          </p:cNvSpPr>
          <p:nvPr/>
        </p:nvSpPr>
        <p:spPr>
          <a:xfrm>
            <a:off x="8263768" y="2401749"/>
            <a:ext cx="3409760" cy="821869"/>
          </a:xfrm>
          <a:prstGeom prst="rect">
            <a:avLst/>
          </a:prstGeom>
        </p:spPr>
        <p:txBody>
          <a:bodyPr lIns="274320" rIns="274320">
            <a:noAutofit/>
          </a:bodyPr>
          <a:lstStyle>
            <a:lvl1pPr marL="0" indent="0" algn="l" defTabSz="685983" rtl="0" eaLnBrk="1" latinLnBrk="0" hangingPunct="1">
              <a:spcBef>
                <a:spcPts val="600"/>
              </a:spcBef>
              <a:spcAft>
                <a:spcPts val="0"/>
              </a:spcAft>
              <a:buClrTx/>
              <a:buFontTx/>
              <a:buNone/>
              <a:tabLst>
                <a:tab pos="901544" algn="l"/>
              </a:tabLst>
              <a:defRPr sz="1400" b="0" i="0" kern="1200">
                <a:solidFill>
                  <a:schemeClr val="tx2"/>
                </a:solidFill>
                <a:latin typeface="+mn-lt"/>
                <a:ea typeface="+mn-ea"/>
                <a:cs typeface="Open Sans Light"/>
              </a:defRPr>
            </a:lvl1pPr>
            <a:lvl2pPr marL="15005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2pPr>
            <a:lvl3pPr marL="298927" indent="-1500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3pPr>
            <a:lvl4pPr marL="466849" indent="-150059" algn="l" defTabSz="685983" rtl="0" eaLnBrk="1" latinLnBrk="0" hangingPunct="1">
              <a:spcBef>
                <a:spcPts val="600"/>
              </a:spcBef>
              <a:spcAft>
                <a:spcPts val="0"/>
              </a:spcAft>
              <a:buClrTx/>
              <a:buFont typeface="Arial" pitchFamily="34" charset="0"/>
              <a:buChar char="•"/>
              <a:tabLst>
                <a:tab pos="901544" algn="l"/>
              </a:tabLst>
              <a:defRPr sz="1400" b="0" i="0" kern="1200">
                <a:solidFill>
                  <a:schemeClr val="tx2"/>
                </a:solidFill>
                <a:latin typeface="+mn-lt"/>
                <a:ea typeface="+mn-ea"/>
                <a:cs typeface="Open Sans Light"/>
              </a:defRPr>
            </a:lvl4pPr>
            <a:lvl5pPr marL="604999" indent="-136959" algn="l" defTabSz="685983" rtl="0" eaLnBrk="1" latinLnBrk="0" hangingPunct="1">
              <a:spcBef>
                <a:spcPts val="600"/>
              </a:spcBef>
              <a:spcAft>
                <a:spcPts val="0"/>
              </a:spcAft>
              <a:buClrTx/>
              <a:buFont typeface="Lucida Grande"/>
              <a:buChar char="-"/>
              <a:tabLst>
                <a:tab pos="901544" algn="l"/>
              </a:tabLst>
              <a:defRPr sz="1400" b="0" i="0" kern="1200">
                <a:solidFill>
                  <a:schemeClr val="tx2"/>
                </a:solidFill>
                <a:latin typeface="+mn-lt"/>
                <a:ea typeface="+mn-ea"/>
                <a:cs typeface="Open Sans Light"/>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Aft>
                <a:spcPts val="600"/>
              </a:spcAft>
            </a:pPr>
            <a:r>
              <a:rPr lang="en-US" sz="1800" dirty="0">
                <a:solidFill>
                  <a:schemeClr val="accent2"/>
                </a:solidFill>
                <a:latin typeface="Open Sans Bold" panose="020B0806030504020204" pitchFamily="34" charset="0"/>
                <a:ea typeface="Open Sans Bold" panose="020B0806030504020204" pitchFamily="34" charset="0"/>
                <a:cs typeface="Open Sans Bold" panose="020B0806030504020204" pitchFamily="34" charset="0"/>
              </a:rPr>
              <a:t>A preferred provider organization</a:t>
            </a:r>
            <a:endParaRPr lang="en-US" sz="1800" dirty="0">
              <a:solidFill>
                <a:schemeClr val="accent2"/>
              </a:solidFill>
            </a:endParaRPr>
          </a:p>
        </p:txBody>
      </p:sp>
      <p:sp>
        <p:nvSpPr>
          <p:cNvPr id="18" name="Title 1"/>
          <p:cNvSpPr txBox="1">
            <a:spLocks/>
          </p:cNvSpPr>
          <p:nvPr/>
        </p:nvSpPr>
        <p:spPr>
          <a:xfrm>
            <a:off x="350636" y="372464"/>
            <a:ext cx="9305594" cy="522886"/>
          </a:xfrm>
          <a:prstGeom prst="rect">
            <a:avLst/>
          </a:prstGeom>
        </p:spPr>
        <p:txBody>
          <a:bodyPr vert="horz" lIns="0" tIns="0" rIns="0" bIns="0" rtlCol="0" anchor="ctr">
            <a:noAutofit/>
          </a:bodyPr>
          <a:lstStyle>
            <a:lvl1pPr algn="l" defTabSz="685983" rtl="0" eaLnBrk="1" latinLnBrk="0" hangingPunct="1">
              <a:lnSpc>
                <a:spcPct val="90000"/>
              </a:lnSpc>
              <a:spcBef>
                <a:spcPct val="0"/>
              </a:spcBef>
              <a:buNone/>
              <a:defRPr sz="2400" b="0" i="0" kern="1200">
                <a:solidFill>
                  <a:schemeClr val="accent2"/>
                </a:solidFill>
                <a:latin typeface="+mj-lt"/>
                <a:ea typeface="+mj-ea"/>
                <a:cs typeface="Open Sans Light"/>
              </a:defRPr>
            </a:lvl1pPr>
          </a:lstStyle>
          <a:p>
            <a:r>
              <a:rPr lang="en-US" sz="3200" dirty="0">
                <a:latin typeface="Domaine Display" panose="020A0803080505060203" pitchFamily="18" charset="77"/>
              </a:rPr>
              <a:t>Types of Medicare Advantage (MA) plans</a:t>
            </a:r>
          </a:p>
        </p:txBody>
      </p:sp>
      <p:sp>
        <p:nvSpPr>
          <p:cNvPr id="23" name="TextBox 22">
            <a:extLst>
              <a:ext uri="{FF2B5EF4-FFF2-40B4-BE49-F238E27FC236}">
                <a16:creationId xmlns:a16="http://schemas.microsoft.com/office/drawing/2014/main" id="{1370016E-7149-B94E-ABA7-802A448F96D8}"/>
              </a:ext>
            </a:extLst>
          </p:cNvPr>
          <p:cNvSpPr txBox="1"/>
          <p:nvPr/>
        </p:nvSpPr>
        <p:spPr>
          <a:xfrm>
            <a:off x="350637" y="1009527"/>
            <a:ext cx="11322890" cy="877824"/>
          </a:xfrm>
          <a:prstGeom prst="rect">
            <a:avLst/>
          </a:prstGeom>
          <a:noFill/>
        </p:spPr>
        <p:txBody>
          <a:bodyPr wrap="square" lIns="0" tIns="0" rIns="0" bIns="0" rtlCol="0">
            <a:noAutofit/>
          </a:bodyPr>
          <a:lstStyle/>
          <a:p>
            <a:pPr>
              <a:lnSpc>
                <a:spcPct val="110000"/>
              </a:lnSpc>
            </a:pPr>
            <a:r>
              <a:rPr lang="en-US" sz="2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There are several types of MA plans. Here are three we may offer in your area. </a:t>
            </a:r>
          </a:p>
        </p:txBody>
      </p:sp>
      <p:sp>
        <p:nvSpPr>
          <p:cNvPr id="40" name="TextBox 39">
            <a:extLst>
              <a:ext uri="{FF2B5EF4-FFF2-40B4-BE49-F238E27FC236}">
                <a16:creationId xmlns:a16="http://schemas.microsoft.com/office/drawing/2014/main" id="{48D13F0E-E1C0-684F-B208-680E127E8003}"/>
              </a:ext>
            </a:extLst>
          </p:cNvPr>
          <p:cNvSpPr txBox="1"/>
          <p:nvPr/>
        </p:nvSpPr>
        <p:spPr>
          <a:xfrm>
            <a:off x="-320511" y="2696066"/>
            <a:ext cx="0" cy="0"/>
          </a:xfrm>
          <a:prstGeom prst="rect">
            <a:avLst/>
          </a:prstGeom>
          <a:noFill/>
        </p:spPr>
        <p:txBody>
          <a:bodyPr wrap="none" lIns="0" tIns="0" rIns="0" bIns="0" rtlCol="0">
            <a:noAutofit/>
          </a:bodyPr>
          <a:lstStyle/>
          <a:p>
            <a:pPr defTabSz="456758" fontAlgn="base">
              <a:spcBef>
                <a:spcPts val="1200"/>
              </a:spcBef>
            </a:pPr>
            <a:endParaRPr lang="en-US" dirty="0">
              <a:solidFill>
                <a:schemeClr val="tx2"/>
              </a:solidFill>
              <a:latin typeface="Open Sans Light"/>
              <a:cs typeface="Open Sans Light"/>
            </a:endParaRPr>
          </a:p>
        </p:txBody>
      </p:sp>
      <p:grpSp>
        <p:nvGrpSpPr>
          <p:cNvPr id="48" name="Group 47">
            <a:extLst>
              <a:ext uri="{FF2B5EF4-FFF2-40B4-BE49-F238E27FC236}">
                <a16:creationId xmlns:a16="http://schemas.microsoft.com/office/drawing/2014/main" id="{4A168A76-8F5F-334C-90D3-66A9A36291CD}"/>
              </a:ext>
            </a:extLst>
          </p:cNvPr>
          <p:cNvGrpSpPr/>
          <p:nvPr/>
        </p:nvGrpSpPr>
        <p:grpSpPr>
          <a:xfrm>
            <a:off x="4078661" y="1766581"/>
            <a:ext cx="4034672" cy="4240072"/>
            <a:chOff x="4116890" y="2183790"/>
            <a:chExt cx="4034672" cy="3943633"/>
          </a:xfrm>
        </p:grpSpPr>
        <p:cxnSp>
          <p:nvCxnSpPr>
            <p:cNvPr id="46" name="Straight Connector 45">
              <a:extLst>
                <a:ext uri="{FF2B5EF4-FFF2-40B4-BE49-F238E27FC236}">
                  <a16:creationId xmlns:a16="http://schemas.microsoft.com/office/drawing/2014/main" id="{8F300370-F088-2740-8333-121BF8118C41}"/>
                </a:ext>
              </a:extLst>
            </p:cNvPr>
            <p:cNvCxnSpPr/>
            <p:nvPr/>
          </p:nvCxnSpPr>
          <p:spPr>
            <a:xfrm>
              <a:off x="4116890" y="2183790"/>
              <a:ext cx="0" cy="3943633"/>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FA9B01E-DE6D-2D48-B855-9C8FE9997E6C}"/>
                </a:ext>
              </a:extLst>
            </p:cNvPr>
            <p:cNvCxnSpPr/>
            <p:nvPr/>
          </p:nvCxnSpPr>
          <p:spPr>
            <a:xfrm>
              <a:off x="8151562" y="2183790"/>
              <a:ext cx="0" cy="3943633"/>
            </a:xfrm>
            <a:prstGeom prst="line">
              <a:avLst/>
            </a:prstGeom>
            <a:ln w="12700" cmpd="sng">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8299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anim calcmode="lin" valueType="num">
                                      <p:cBhvr>
                                        <p:cTn id="14" dur="1000" fill="hold"/>
                                        <p:tgtEl>
                                          <p:spTgt spid="48"/>
                                        </p:tgtEl>
                                        <p:attrNameLst>
                                          <p:attrName>ppt_x</p:attrName>
                                        </p:attrNameLst>
                                      </p:cBhvr>
                                      <p:tavLst>
                                        <p:tav tm="0">
                                          <p:val>
                                            <p:strVal val="#ppt_x"/>
                                          </p:val>
                                        </p:tav>
                                        <p:tav tm="100000">
                                          <p:val>
                                            <p:strVal val="#ppt_x"/>
                                          </p:val>
                                        </p:tav>
                                      </p:tavLst>
                                    </p:anim>
                                    <p:anim calcmode="lin" valueType="num">
                                      <p:cBhvr>
                                        <p:cTn id="15" dur="1000" fill="hold"/>
                                        <p:tgtEl>
                                          <p:spTgt spid="4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1000"/>
                                        <p:tgtEl>
                                          <p:spTgt spid="49"/>
                                        </p:tgtEl>
                                      </p:cBhvr>
                                    </p:animEffect>
                                    <p:anim calcmode="lin" valueType="num">
                                      <p:cBhvr>
                                        <p:cTn id="19" dur="1000" fill="hold"/>
                                        <p:tgtEl>
                                          <p:spTgt spid="49"/>
                                        </p:tgtEl>
                                        <p:attrNameLst>
                                          <p:attrName>ppt_x</p:attrName>
                                        </p:attrNameLst>
                                      </p:cBhvr>
                                      <p:tavLst>
                                        <p:tav tm="0">
                                          <p:val>
                                            <p:strVal val="#ppt_x"/>
                                          </p:val>
                                        </p:tav>
                                        <p:tav tm="100000">
                                          <p:val>
                                            <p:strVal val="#ppt_x"/>
                                          </p:val>
                                        </p:tav>
                                      </p:tavLst>
                                    </p:anim>
                                    <p:anim calcmode="lin" valueType="num">
                                      <p:cBhvr>
                                        <p:cTn id="20" dur="1000" fill="hold"/>
                                        <p:tgtEl>
                                          <p:spTgt spid="4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42"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 grpId="0"/>
      <p:bldP spid="3" grpId="0"/>
      <p:bldP spid="4" grpId="0"/>
      <p:bldP spid="11" grpId="0"/>
      <p:bldP spid="12" grpId="0"/>
      <p:bldP spid="13" grpId="0"/>
      <p:bldP spid="14" grpId="0"/>
      <p:bldP spid="15" grpId="0"/>
      <p:bldP spid="16"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22AB8-24C1-C54F-8C21-E5CABC21C5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06597" cy="6858000"/>
          </a:xfrm>
          <a:prstGeom prst="rect">
            <a:avLst/>
          </a:prstGeom>
        </p:spPr>
      </p:pic>
      <p:sp>
        <p:nvSpPr>
          <p:cNvPr id="5" name="TextBox 4">
            <a:extLst>
              <a:ext uri="{FF2B5EF4-FFF2-40B4-BE49-F238E27FC236}">
                <a16:creationId xmlns:a16="http://schemas.microsoft.com/office/drawing/2014/main" id="{3606E0B6-1417-F343-8992-820D33DC66FF}"/>
              </a:ext>
            </a:extLst>
          </p:cNvPr>
          <p:cNvSpPr txBox="1"/>
          <p:nvPr/>
        </p:nvSpPr>
        <p:spPr>
          <a:xfrm>
            <a:off x="0" y="4552626"/>
            <a:ext cx="12191999" cy="1870659"/>
          </a:xfrm>
          <a:prstGeom prst="rect">
            <a:avLst/>
          </a:prstGeom>
          <a:noFill/>
        </p:spPr>
        <p:txBody>
          <a:bodyPr wrap="square" lIns="0" tIns="0" rIns="0" bIns="0" rtlCol="0">
            <a:noAutofit/>
          </a:bodyPr>
          <a:lstStyle/>
          <a:p>
            <a:pPr algn="ctr"/>
            <a:r>
              <a:rPr lang="en-US" sz="6600" dirty="0">
                <a:solidFill>
                  <a:schemeClr val="bg1"/>
                </a:solidFill>
                <a:latin typeface="Domaine Display" panose="020A0803080505060203" pitchFamily="18" charset="77"/>
              </a:rPr>
              <a:t>Understanding </a:t>
            </a:r>
            <a:br>
              <a:rPr lang="en-US" sz="6600" dirty="0">
                <a:solidFill>
                  <a:schemeClr val="bg1"/>
                </a:solidFill>
                <a:latin typeface="Domaine Display" panose="020A0803080505060203" pitchFamily="18" charset="77"/>
              </a:rPr>
            </a:br>
            <a:r>
              <a:rPr lang="en-US" sz="6600" dirty="0">
                <a:solidFill>
                  <a:schemeClr val="bg1"/>
                </a:solidFill>
                <a:latin typeface="Domaine Display" panose="020A0803080505060203" pitchFamily="18" charset="77"/>
              </a:rPr>
              <a:t>Medicare Part D</a:t>
            </a:r>
          </a:p>
        </p:txBody>
      </p:sp>
    </p:spTree>
    <p:extLst>
      <p:ext uri="{BB962C8B-B14F-4D97-AF65-F5344CB8AC3E}">
        <p14:creationId xmlns:p14="http://schemas.microsoft.com/office/powerpoint/2010/main" val="630843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nMPyz3kQgCW0wqe56NvkQ"/>
</p:tagLst>
</file>

<file path=ppt/theme/theme1.xml><?xml version="1.0" encoding="utf-8"?>
<a:theme xmlns:a="http://schemas.openxmlformats.org/drawingml/2006/main" name="tA-14321_Aetna_PPT_Template_Violet_4x3_R1">
  <a:themeElements>
    <a:clrScheme name="Custom 174">
      <a:dk1>
        <a:sysClr val="windowText" lastClr="000000"/>
      </a:dk1>
      <a:lt1>
        <a:srgbClr val="FFFFFF"/>
      </a:lt1>
      <a:dk2>
        <a:srgbClr val="414141"/>
      </a:dk2>
      <a:lt2>
        <a:srgbClr val="C2C0C0"/>
      </a:lt2>
      <a:accent1>
        <a:srgbClr val="563D82"/>
      </a:accent1>
      <a:accent2>
        <a:srgbClr val="7D3F98"/>
      </a:accent2>
      <a:accent3>
        <a:srgbClr val="B18CC1"/>
      </a:accent3>
      <a:accent4>
        <a:srgbClr val="B9AFD6"/>
      </a:accent4>
      <a:accent5>
        <a:srgbClr val="AA0061"/>
      </a:accent5>
      <a:accent6>
        <a:srgbClr val="D20962"/>
      </a:accent6>
      <a:hlink>
        <a:srgbClr val="293BE5"/>
      </a:hlink>
      <a:folHlink>
        <a:srgbClr val="B2B2B2"/>
      </a:folHlink>
    </a:clrScheme>
    <a:fontScheme name="Custom 3">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b="1" dirty="0" smtClean="0">
            <a:latin typeface="Open Sans Bold"/>
            <a:cs typeface="Open Sans Bold"/>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defTabSz="456758" fontAlgn="base">
          <a:spcBef>
            <a:spcPts val="1200"/>
          </a:spcBef>
          <a:defRPr dirty="0" err="1" smtClean="0">
            <a:solidFill>
              <a:schemeClr val="tx2"/>
            </a:solidFill>
            <a:latin typeface="Open Sans Light"/>
            <a:cs typeface="Open Sans Light"/>
          </a:defRPr>
        </a:defPPr>
      </a:lstStyle>
    </a:txDef>
  </a:objectDefaults>
  <a:extraClrSchemeLst/>
  <a:extLst>
    <a:ext uri="{05A4C25C-085E-4340-85A3-A5531E510DB2}">
      <thm15:themeFamily xmlns:thm15="http://schemas.microsoft.com/office/thememl/2012/main" name="17_05_03_Aetna_Violet_4x3_WIP" id="{A464F6EA-3DE4-DC44-96E5-A1E88D6C5DE4}" vid="{CA56EE30-4707-D943-84E1-3F06DB138E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DF0A1D71DE3D499639608857520849" ma:contentTypeVersion="12" ma:contentTypeDescription="Create a new document." ma:contentTypeScope="" ma:versionID="abc9c953fe5982b7bf4eb1f10df0f837">
  <xsd:schema xmlns:xsd="http://www.w3.org/2001/XMLSchema" xmlns:xs="http://www.w3.org/2001/XMLSchema" xmlns:p="http://schemas.microsoft.com/office/2006/metadata/properties" xmlns:ns3="cb68d852-178c-4474-b725-3ef83eb874d5" xmlns:ns4="00986576-2a79-4521-b31f-61f0edbfbe4a" targetNamespace="http://schemas.microsoft.com/office/2006/metadata/properties" ma:root="true" ma:fieldsID="bd699c1c58f25b8a7ad7e574e9bddec2" ns3:_="" ns4:_="">
    <xsd:import namespace="cb68d852-178c-4474-b725-3ef83eb874d5"/>
    <xsd:import namespace="00986576-2a79-4521-b31f-61f0edbfbe4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68d852-178c-4474-b725-3ef83eb874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986576-2a79-4521-b31f-61f0edbfbe4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DE5C40-D766-4A6A-BC9B-748C16D2F951}">
  <ds:schemaRefs>
    <ds:schemaRef ds:uri="http://schemas.microsoft.com/sharepoint/v3/contenttype/forms"/>
  </ds:schemaRefs>
</ds:datastoreItem>
</file>

<file path=customXml/itemProps2.xml><?xml version="1.0" encoding="utf-8"?>
<ds:datastoreItem xmlns:ds="http://schemas.openxmlformats.org/officeDocument/2006/customXml" ds:itemID="{CBBC7120-36C7-420C-9B04-87FE4C32174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E78C425-E992-4894-BC1B-AB7E9FB86B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68d852-178c-4474-b725-3ef83eb874d5"/>
    <ds:schemaRef ds:uri="00986576-2a79-4521-b31f-61f0edbfbe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tA-14321_Aetna_PPT_Template_Violet_4x3_R1</Template>
  <TotalTime>17936</TotalTime>
  <Words>4279</Words>
  <Application>Microsoft Macintosh PowerPoint</Application>
  <PresentationFormat>Widescreen</PresentationFormat>
  <Paragraphs>367</Paragraphs>
  <Slides>25</Slides>
  <Notes>25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9" baseType="lpstr">
      <vt:lpstr>Arial</vt:lpstr>
      <vt:lpstr>Calibri</vt:lpstr>
      <vt:lpstr>CVS Health Sans</vt:lpstr>
      <vt:lpstr>CVS Health Sans Light</vt:lpstr>
      <vt:lpstr>CVS Health Sans Medium</vt:lpstr>
      <vt:lpstr>Domaine Display</vt:lpstr>
      <vt:lpstr>Domaine Display Bold</vt:lpstr>
      <vt:lpstr>Lucida Grande</vt:lpstr>
      <vt:lpstr>Open Sans</vt:lpstr>
      <vt:lpstr>Open Sans Bold</vt:lpstr>
      <vt:lpstr>Open Sans Light</vt:lpstr>
      <vt:lpstr>Open Sans Semibold</vt:lpstr>
      <vt:lpstr>tA-14321_Aetna_PPT_Template_Violet_4x3_R1</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Aetna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Oddo</dc:creator>
  <cp:lastModifiedBy>Brooke Crestani</cp:lastModifiedBy>
  <cp:revision>806</cp:revision>
  <cp:lastPrinted>2019-07-16T23:39:34Z</cp:lastPrinted>
  <dcterms:created xsi:type="dcterms:W3CDTF">2017-06-22T14:25:48Z</dcterms:created>
  <dcterms:modified xsi:type="dcterms:W3CDTF">2020-09-10T18:24:49Z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0x010100C4DF0A1D71DE3D499639608857520849</vt:lpwstr>
  </property>
  <property fmtid="{D5CDD505-2E9C-101B-9397-08002B2CF9AE}" pid="3" name="Order">
    <vt:r8>258900</vt:r8>
  </property>
  <property fmtid="{D5CDD505-2E9C-101B-9397-08002B2CF9AE}" pid="4" name="MSIP_Label_67599526-06ca-49cc-9fa9-5307800a949a_Enabled">
    <vt:lpwstr>True</vt:lpwstr>
  </property>
  <property fmtid="{D5CDD505-2E9C-101B-9397-08002B2CF9AE}" pid="5" name="MSIP_Label_67599526-06ca-49cc-9fa9-5307800a949a_SiteId">
    <vt:lpwstr>fabb61b8-3afe-4e75-b934-a47f782b8cd7</vt:lpwstr>
  </property>
  <property fmtid="{D5CDD505-2E9C-101B-9397-08002B2CF9AE}" pid="6" name="MSIP_Label_67599526-06ca-49cc-9fa9-5307800a949a_Owner">
    <vt:lpwstr>N381680@aeth.aetna.com</vt:lpwstr>
  </property>
  <property fmtid="{D5CDD505-2E9C-101B-9397-08002B2CF9AE}" pid="7" name="MSIP_Label_67599526-06ca-49cc-9fa9-5307800a949a_SetDate">
    <vt:lpwstr>2019-09-09T01:19:47.6843730Z</vt:lpwstr>
  </property>
  <property fmtid="{D5CDD505-2E9C-101B-9397-08002B2CF9AE}" pid="8" name="MSIP_Label_67599526-06ca-49cc-9fa9-5307800a949a_Name">
    <vt:lpwstr>Proprietary</vt:lpwstr>
  </property>
  <property fmtid="{D5CDD505-2E9C-101B-9397-08002B2CF9AE}" pid="9" name="MSIP_Label_67599526-06ca-49cc-9fa9-5307800a949a_Application">
    <vt:lpwstr>Microsoft Azure Information Protection</vt:lpwstr>
  </property>
  <property fmtid="{D5CDD505-2E9C-101B-9397-08002B2CF9AE}" pid="10" name="MSIP_Label_67599526-06ca-49cc-9fa9-5307800a949a_ActionId">
    <vt:lpwstr>9653885c-8cec-43cc-9fab-28e0dceb816e</vt:lpwstr>
  </property>
  <property fmtid="{D5CDD505-2E9C-101B-9397-08002B2CF9AE}" pid="11" name="MSIP_Label_67599526-06ca-49cc-9fa9-5307800a949a_Extended_MSFT_Method">
    <vt:lpwstr>Automatic</vt:lpwstr>
  </property>
  <property fmtid="{D5CDD505-2E9C-101B-9397-08002B2CF9AE}" pid="12" name="Sensitivity">
    <vt:lpwstr>Proprietary</vt:lpwstr>
  </property>
</Properties>
</file>